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23" r:id="rId2"/>
    <p:sldId id="1930" r:id="rId3"/>
    <p:sldId id="1929" r:id="rId4"/>
    <p:sldId id="261" r:id="rId5"/>
    <p:sldId id="2519" r:id="rId6"/>
    <p:sldId id="1945" r:id="rId7"/>
    <p:sldId id="1947" r:id="rId8"/>
    <p:sldId id="2524" r:id="rId9"/>
    <p:sldId id="822" r:id="rId10"/>
    <p:sldId id="2544" r:id="rId11"/>
    <p:sldId id="2545" r:id="rId12"/>
    <p:sldId id="382" r:id="rId13"/>
    <p:sldId id="270" r:id="rId14"/>
    <p:sldId id="862" r:id="rId15"/>
    <p:sldId id="2535" r:id="rId16"/>
    <p:sldId id="2536" r:id="rId17"/>
    <p:sldId id="2537" r:id="rId18"/>
    <p:sldId id="2548" r:id="rId19"/>
    <p:sldId id="2546" r:id="rId20"/>
    <p:sldId id="1910" r:id="rId21"/>
    <p:sldId id="1908" r:id="rId22"/>
    <p:sldId id="2542" r:id="rId23"/>
    <p:sldId id="823" r:id="rId24"/>
    <p:sldId id="2547" r:id="rId25"/>
    <p:sldId id="314" r:id="rId26"/>
    <p:sldId id="1937" r:id="rId27"/>
    <p:sldId id="318" r:id="rId28"/>
    <p:sldId id="299" r:id="rId29"/>
    <p:sldId id="1944" r:id="rId30"/>
    <p:sldId id="259" r:id="rId31"/>
    <p:sldId id="2538" r:id="rId32"/>
    <p:sldId id="2539" r:id="rId33"/>
    <p:sldId id="1949" r:id="rId34"/>
    <p:sldId id="1056" r:id="rId35"/>
    <p:sldId id="2534" r:id="rId36"/>
    <p:sldId id="1045" r:id="rId37"/>
    <p:sldId id="2504" r:id="rId38"/>
    <p:sldId id="1940" r:id="rId39"/>
    <p:sldId id="269" r:id="rId40"/>
    <p:sldId id="357" r:id="rId41"/>
    <p:sldId id="1941" r:id="rId42"/>
    <p:sldId id="271" r:id="rId43"/>
    <p:sldId id="2521" r:id="rId44"/>
    <p:sldId id="2528" r:id="rId45"/>
    <p:sldId id="320" r:id="rId46"/>
    <p:sldId id="2500" r:id="rId47"/>
    <p:sldId id="1854" r:id="rId48"/>
    <p:sldId id="1792" r:id="rId49"/>
    <p:sldId id="317" r:id="rId50"/>
    <p:sldId id="2518" r:id="rId51"/>
    <p:sldId id="1127" r:id="rId52"/>
    <p:sldId id="1851" r:id="rId53"/>
    <p:sldId id="1772" r:id="rId54"/>
    <p:sldId id="1820" r:id="rId55"/>
    <p:sldId id="2363" r:id="rId56"/>
    <p:sldId id="2549" r:id="rId57"/>
    <p:sldId id="1897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79805" autoAdjust="0"/>
  </p:normalViewPr>
  <p:slideViewPr>
    <p:cSldViewPr snapToGrid="0">
      <p:cViewPr varScale="1">
        <p:scale>
          <a:sx n="56" d="100"/>
          <a:sy n="56" d="100"/>
        </p:scale>
        <p:origin x="8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Sheet1!$B$3:$B$30</c:f>
              <c:numCache>
                <c:formatCode>General</c:formatCode>
                <c:ptCount val="28"/>
                <c:pt idx="0">
                  <c:v>68</c:v>
                </c:pt>
                <c:pt idx="1">
                  <c:v>15</c:v>
                </c:pt>
                <c:pt idx="2">
                  <c:v>12</c:v>
                </c:pt>
                <c:pt idx="3">
                  <c:v>33</c:v>
                </c:pt>
                <c:pt idx="4">
                  <c:v>56</c:v>
                </c:pt>
                <c:pt idx="5">
                  <c:v>37</c:v>
                </c:pt>
                <c:pt idx="6">
                  <c:v>29</c:v>
                </c:pt>
                <c:pt idx="7">
                  <c:v>45</c:v>
                </c:pt>
                <c:pt idx="8">
                  <c:v>10</c:v>
                </c:pt>
                <c:pt idx="9">
                  <c:v>47</c:v>
                </c:pt>
                <c:pt idx="10">
                  <c:v>98</c:v>
                </c:pt>
                <c:pt idx="11">
                  <c:v>63</c:v>
                </c:pt>
                <c:pt idx="12">
                  <c:v>33</c:v>
                </c:pt>
                <c:pt idx="13">
                  <c:v>63</c:v>
                </c:pt>
                <c:pt idx="14">
                  <c:v>66</c:v>
                </c:pt>
                <c:pt idx="15">
                  <c:v>17</c:v>
                </c:pt>
                <c:pt idx="16">
                  <c:v>57</c:v>
                </c:pt>
                <c:pt idx="17">
                  <c:v>53</c:v>
                </c:pt>
                <c:pt idx="18">
                  <c:v>1</c:v>
                </c:pt>
                <c:pt idx="19">
                  <c:v>61</c:v>
                </c:pt>
                <c:pt idx="20">
                  <c:v>96</c:v>
                </c:pt>
                <c:pt idx="21">
                  <c:v>68</c:v>
                </c:pt>
                <c:pt idx="22">
                  <c:v>50</c:v>
                </c:pt>
                <c:pt idx="23">
                  <c:v>18</c:v>
                </c:pt>
                <c:pt idx="24">
                  <c:v>66</c:v>
                </c:pt>
                <c:pt idx="25">
                  <c:v>32</c:v>
                </c:pt>
                <c:pt idx="26">
                  <c:v>58</c:v>
                </c:pt>
                <c:pt idx="27">
                  <c:v>5</c:v>
                </c:pt>
              </c:numCache>
            </c:numRef>
          </c:xVal>
          <c:yVal>
            <c:numRef>
              <c:f>Sheet1!$C$3:$C$30</c:f>
              <c:numCache>
                <c:formatCode>General</c:formatCode>
                <c:ptCount val="28"/>
                <c:pt idx="0">
                  <c:v>76</c:v>
                </c:pt>
                <c:pt idx="1">
                  <c:v>91</c:v>
                </c:pt>
                <c:pt idx="2">
                  <c:v>89</c:v>
                </c:pt>
                <c:pt idx="3">
                  <c:v>42</c:v>
                </c:pt>
                <c:pt idx="4">
                  <c:v>27</c:v>
                </c:pt>
                <c:pt idx="5">
                  <c:v>64</c:v>
                </c:pt>
                <c:pt idx="6">
                  <c:v>38</c:v>
                </c:pt>
                <c:pt idx="7">
                  <c:v>53</c:v>
                </c:pt>
                <c:pt idx="8">
                  <c:v>31</c:v>
                </c:pt>
                <c:pt idx="9">
                  <c:v>90</c:v>
                </c:pt>
                <c:pt idx="10">
                  <c:v>51</c:v>
                </c:pt>
                <c:pt idx="11">
                  <c:v>64</c:v>
                </c:pt>
                <c:pt idx="12">
                  <c:v>35</c:v>
                </c:pt>
                <c:pt idx="13">
                  <c:v>34</c:v>
                </c:pt>
                <c:pt idx="14">
                  <c:v>7</c:v>
                </c:pt>
                <c:pt idx="15">
                  <c:v>56</c:v>
                </c:pt>
                <c:pt idx="16">
                  <c:v>41</c:v>
                </c:pt>
                <c:pt idx="17">
                  <c:v>7</c:v>
                </c:pt>
                <c:pt idx="18">
                  <c:v>37</c:v>
                </c:pt>
                <c:pt idx="19">
                  <c:v>26</c:v>
                </c:pt>
                <c:pt idx="20">
                  <c:v>13</c:v>
                </c:pt>
                <c:pt idx="21">
                  <c:v>6</c:v>
                </c:pt>
                <c:pt idx="22">
                  <c:v>66</c:v>
                </c:pt>
                <c:pt idx="23">
                  <c:v>79</c:v>
                </c:pt>
                <c:pt idx="24">
                  <c:v>34</c:v>
                </c:pt>
                <c:pt idx="25">
                  <c:v>63</c:v>
                </c:pt>
                <c:pt idx="26">
                  <c:v>57</c:v>
                </c:pt>
                <c:pt idx="27">
                  <c:v>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6E5-4B49-94FD-A7821A6CEB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513432"/>
        <c:axId val="133494216"/>
      </c:scatterChart>
      <c:valAx>
        <c:axId val="1335134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494216"/>
        <c:crosses val="autoZero"/>
        <c:crossBetween val="midCat"/>
      </c:valAx>
      <c:valAx>
        <c:axId val="133494216"/>
        <c:scaling>
          <c:orientation val="minMax"/>
          <c:max val="1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5134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'Uni Outlier Obv'!$C$2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'Uni Outlier Obv'!$B$3:$B$30</c:f>
              <c:numCache>
                <c:formatCode>General</c:formatCode>
                <c:ptCount val="28"/>
                <c:pt idx="0">
                  <c:v>68</c:v>
                </c:pt>
                <c:pt idx="1">
                  <c:v>15</c:v>
                </c:pt>
                <c:pt idx="2">
                  <c:v>12</c:v>
                </c:pt>
                <c:pt idx="3">
                  <c:v>33</c:v>
                </c:pt>
                <c:pt idx="4">
                  <c:v>56</c:v>
                </c:pt>
                <c:pt idx="5">
                  <c:v>37</c:v>
                </c:pt>
                <c:pt idx="6">
                  <c:v>29</c:v>
                </c:pt>
                <c:pt idx="7">
                  <c:v>45</c:v>
                </c:pt>
                <c:pt idx="8">
                  <c:v>10</c:v>
                </c:pt>
                <c:pt idx="9">
                  <c:v>47</c:v>
                </c:pt>
                <c:pt idx="10">
                  <c:v>98</c:v>
                </c:pt>
                <c:pt idx="11">
                  <c:v>63</c:v>
                </c:pt>
                <c:pt idx="12">
                  <c:v>33</c:v>
                </c:pt>
                <c:pt idx="13">
                  <c:v>63</c:v>
                </c:pt>
                <c:pt idx="14">
                  <c:v>66</c:v>
                </c:pt>
                <c:pt idx="15">
                  <c:v>17</c:v>
                </c:pt>
                <c:pt idx="16">
                  <c:v>57</c:v>
                </c:pt>
                <c:pt idx="17">
                  <c:v>53</c:v>
                </c:pt>
                <c:pt idx="18">
                  <c:v>1</c:v>
                </c:pt>
                <c:pt idx="19">
                  <c:v>61</c:v>
                </c:pt>
                <c:pt idx="20">
                  <c:v>96</c:v>
                </c:pt>
                <c:pt idx="21">
                  <c:v>68</c:v>
                </c:pt>
                <c:pt idx="22">
                  <c:v>50</c:v>
                </c:pt>
                <c:pt idx="23">
                  <c:v>18</c:v>
                </c:pt>
                <c:pt idx="24">
                  <c:v>66</c:v>
                </c:pt>
                <c:pt idx="25">
                  <c:v>32</c:v>
                </c:pt>
                <c:pt idx="26">
                  <c:v>58</c:v>
                </c:pt>
                <c:pt idx="27">
                  <c:v>5</c:v>
                </c:pt>
              </c:numCache>
            </c:numRef>
          </c:xVal>
          <c:yVal>
            <c:numRef>
              <c:f>'Uni Outlier Obv'!$C$3:$C$30</c:f>
              <c:numCache>
                <c:formatCode>General</c:formatCode>
                <c:ptCount val="28"/>
                <c:pt idx="0">
                  <c:v>76</c:v>
                </c:pt>
                <c:pt idx="1">
                  <c:v>91</c:v>
                </c:pt>
                <c:pt idx="2">
                  <c:v>89</c:v>
                </c:pt>
                <c:pt idx="3">
                  <c:v>42</c:v>
                </c:pt>
                <c:pt idx="4">
                  <c:v>27</c:v>
                </c:pt>
                <c:pt idx="5">
                  <c:v>64</c:v>
                </c:pt>
                <c:pt idx="6">
                  <c:v>38</c:v>
                </c:pt>
                <c:pt idx="7">
                  <c:v>53</c:v>
                </c:pt>
                <c:pt idx="8">
                  <c:v>31</c:v>
                </c:pt>
                <c:pt idx="9">
                  <c:v>90</c:v>
                </c:pt>
                <c:pt idx="10">
                  <c:v>51</c:v>
                </c:pt>
                <c:pt idx="11">
                  <c:v>64</c:v>
                </c:pt>
                <c:pt idx="12">
                  <c:v>35</c:v>
                </c:pt>
                <c:pt idx="13">
                  <c:v>34</c:v>
                </c:pt>
                <c:pt idx="14">
                  <c:v>7</c:v>
                </c:pt>
                <c:pt idx="15">
                  <c:v>56</c:v>
                </c:pt>
                <c:pt idx="16">
                  <c:v>41</c:v>
                </c:pt>
                <c:pt idx="17">
                  <c:v>7</c:v>
                </c:pt>
                <c:pt idx="18">
                  <c:v>150</c:v>
                </c:pt>
                <c:pt idx="19">
                  <c:v>26</c:v>
                </c:pt>
                <c:pt idx="20">
                  <c:v>13</c:v>
                </c:pt>
                <c:pt idx="21">
                  <c:v>6</c:v>
                </c:pt>
                <c:pt idx="22">
                  <c:v>66</c:v>
                </c:pt>
                <c:pt idx="23">
                  <c:v>79</c:v>
                </c:pt>
                <c:pt idx="24">
                  <c:v>34</c:v>
                </c:pt>
                <c:pt idx="25">
                  <c:v>63</c:v>
                </c:pt>
                <c:pt idx="26">
                  <c:v>57</c:v>
                </c:pt>
                <c:pt idx="27">
                  <c:v>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7EA-4E72-8F86-C58BDC3962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537168"/>
        <c:axId val="136974752"/>
      </c:scatterChart>
      <c:valAx>
        <c:axId val="200537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974752"/>
        <c:crosses val="autoZero"/>
        <c:crossBetween val="midCat"/>
      </c:valAx>
      <c:valAx>
        <c:axId val="13697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371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does not always imply a learning-based system </a:t>
            </a:r>
          </a:p>
          <a:p>
            <a:r>
              <a:rPr lang="en-US" dirty="0"/>
              <a:t>e.g., Rule based system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74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6E7B2F-B1DB-4D93-B86E-A3B7EE55AE90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06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6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5122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31731" indent="-281435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25741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76037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26333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EBA2418-AE6B-F141-ABAA-66B4ABBA195C}" type="slidenum">
              <a:rPr lang="en-US" altLang="zh-CN">
                <a:ea typeface="SimSun" charset="0"/>
                <a:cs typeface="SimSun" charset="0"/>
              </a:rPr>
              <a:pPr/>
              <a:t>30</a:t>
            </a:fld>
            <a:endParaRPr lang="en-US" altLang="zh-CN">
              <a:ea typeface="SimSun" charset="0"/>
              <a:cs typeface="SimSun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420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039F7-9394-A245-B939-DF533F2CB6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439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DFA77DF3-D4F8-2C4B-B55C-BF6246D4E3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E15ABD-6383-4F45-A0A9-DFD1BB735733}" type="slidenum">
              <a:rPr lang="en-US" altLang="en-US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DF7B01FC-D886-6541-8FD6-2B10D3008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59E9BE5-3FFD-194F-B2C2-0F7AB7E7FE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8916" name="Date Placeholder 1">
            <a:extLst>
              <a:ext uri="{FF2B5EF4-FFF2-40B4-BE49-F238E27FC236}">
                <a16:creationId xmlns:a16="http://schemas.microsoft.com/office/drawing/2014/main" id="{AFBCD202-814A-5947-AD8E-6165DC17123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31AE759-2016-4F46-BF0E-D7BB35258562}" type="datetime1">
              <a:rPr lang="en-US" altLang="en-US" sz="1200" smtClean="0">
                <a:latin typeface="Times New Roman" panose="02020603050405020304" pitchFamily="18" charset="0"/>
              </a:rPr>
              <a:pPr/>
              <a:t>9/9/2024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8917" name="Footer Placeholder 2">
            <a:extLst>
              <a:ext uri="{FF2B5EF4-FFF2-40B4-BE49-F238E27FC236}">
                <a16:creationId xmlns:a16="http://schemas.microsoft.com/office/drawing/2014/main" id="{3A03E498-6008-6C4B-9013-B3812D369B1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11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80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5A442-4B65-8D4A-B84E-EDD0DD7A919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56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F38C2-4548-F541-8261-4C1D96E7A16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38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22B5893D-DADA-514F-AD63-ECCF6DFF6A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700088"/>
            <a:ext cx="6132513" cy="3449637"/>
          </a:xfrm>
          <a:ln/>
        </p:spPr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E9211CAC-BBC3-0D46-B4AE-09CFF29720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387850"/>
            <a:ext cx="5141913" cy="41529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2707" name="Date Placeholder 1">
            <a:extLst>
              <a:ext uri="{FF2B5EF4-FFF2-40B4-BE49-F238E27FC236}">
                <a16:creationId xmlns:a16="http://schemas.microsoft.com/office/drawing/2014/main" id="{3499479A-0253-3E4C-A9BB-F7F9C6857E5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E6AF51C-F18F-A24B-BE77-1FD7B7A811FA}" type="datetime1">
              <a:rPr lang="en-US" altLang="en-US" sz="1200" smtClean="0">
                <a:latin typeface="Times New Roman" panose="02020603050405020304" pitchFamily="18" charset="0"/>
              </a:rPr>
              <a:pPr/>
              <a:t>9/9/2024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2708" name="Footer Placeholder 2">
            <a:extLst>
              <a:ext uri="{FF2B5EF4-FFF2-40B4-BE49-F238E27FC236}">
                <a16:creationId xmlns:a16="http://schemas.microsoft.com/office/drawing/2014/main" id="{A97D11A4-25C8-4148-92F3-2B0C11BE0AF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009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22B5893D-DADA-514F-AD63-ECCF6DFF6A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700088"/>
            <a:ext cx="6132513" cy="3449637"/>
          </a:xfrm>
          <a:ln/>
        </p:spPr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E9211CAC-BBC3-0D46-B4AE-09CFF29720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387850"/>
            <a:ext cx="5141913" cy="41529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2707" name="Date Placeholder 1">
            <a:extLst>
              <a:ext uri="{FF2B5EF4-FFF2-40B4-BE49-F238E27FC236}">
                <a16:creationId xmlns:a16="http://schemas.microsoft.com/office/drawing/2014/main" id="{3499479A-0253-3E4C-A9BB-F7F9C6857E5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E6AF51C-F18F-A24B-BE77-1FD7B7A811FA}" type="datetime1">
              <a:rPr lang="en-US" altLang="en-US" sz="1200" smtClean="0">
                <a:latin typeface="Times New Roman" panose="02020603050405020304" pitchFamily="18" charset="0"/>
              </a:rPr>
              <a:pPr/>
              <a:t>9/9/2024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2708" name="Footer Placeholder 2">
            <a:extLst>
              <a:ext uri="{FF2B5EF4-FFF2-40B4-BE49-F238E27FC236}">
                <a16:creationId xmlns:a16="http://schemas.microsoft.com/office/drawing/2014/main" id="{A97D11A4-25C8-4148-92F3-2B0C11BE0AF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087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69B5012B-BFE6-48B0-8181-F1D8C5CCE3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D40C4F4-5C74-43C7-8B59-8E6747A72BB6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81A2B37D-9037-4186-8DCB-EE0428292C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24225727-BC07-4EB1-A142-06ED6756D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26278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97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5A442-4B65-8D4A-B84E-EDD0DD7A919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74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FD751C-CA4C-4BCE-B034-F1EED79B1901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06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6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8746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039F7-9394-A245-B939-DF533F2CB6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461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039F7-9394-A245-B939-DF533F2CB6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288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039F7-9394-A245-B939-DF533F2CB6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790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039F7-9394-A245-B939-DF533F2CB6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675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33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5A442-4B65-8D4A-B84E-EDD0DD7A91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70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nair.shu@northeastern.edu" TargetMode="External"/><Relationship Id="rId2" Type="http://schemas.openxmlformats.org/officeDocument/2006/relationships/hyperlink" Target="mailto:a.mosaddegh@northeastern.edu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Advanced Techniques with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Large Language Models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r>
              <a:rPr lang="en-US" dirty="0"/>
              <a:t>Multidisciplinary Graduate Engineering Department</a:t>
            </a:r>
          </a:p>
          <a:p>
            <a:endParaRPr lang="en-US" dirty="0"/>
          </a:p>
          <a:p>
            <a:r>
              <a:rPr lang="en-US" sz="2000" dirty="0"/>
              <a:t>INFO 6105 – Fall 2024</a:t>
            </a:r>
          </a:p>
          <a:p>
            <a:r>
              <a:rPr lang="en-US" sz="2000" dirty="0"/>
              <a:t>Instructor: 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1199296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593315"/>
            <a:ext cx="7659216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Supervised</a:t>
            </a:r>
            <a:r>
              <a:rPr spc="-57" dirty="0"/>
              <a:t> </a:t>
            </a:r>
            <a:r>
              <a:rPr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490" y="1489272"/>
            <a:ext cx="12412980" cy="1817519"/>
          </a:xfrm>
          <a:prstGeom prst="rect">
            <a:avLst/>
          </a:prstGeom>
        </p:spPr>
        <p:txBody>
          <a:bodyPr vert="horz" wrap="square" lIns="0" tIns="55469" rIns="0" bIns="0" rtlCol="0">
            <a:spAutoFit/>
          </a:bodyPr>
          <a:lstStyle/>
          <a:p>
            <a:pPr marL="310419" marR="1041642" indent="-299773">
              <a:lnSpc>
                <a:spcPts val="3053"/>
              </a:lnSpc>
              <a:spcBef>
                <a:spcPts val="437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endParaRPr lang="en-US" sz="2780" spc="-26" dirty="0">
              <a:latin typeface="Calibri"/>
              <a:cs typeface="Calibri"/>
            </a:endParaRPr>
          </a:p>
          <a:p>
            <a:pPr marL="310419" marR="1041642" indent="-299773">
              <a:lnSpc>
                <a:spcPts val="3053"/>
              </a:lnSpc>
              <a:spcBef>
                <a:spcPts val="437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lang="en-US" sz="2780" spc="-26" dirty="0">
                <a:solidFill>
                  <a:srgbClr val="FF0000"/>
                </a:solidFill>
                <a:latin typeface="Calibri"/>
                <a:cs typeface="Calibri"/>
              </a:rPr>
              <a:t>Predicting</a:t>
            </a:r>
            <a:r>
              <a:rPr lang="en-US" sz="2780" spc="-26" dirty="0">
                <a:latin typeface="Calibri"/>
                <a:cs typeface="Calibri"/>
              </a:rPr>
              <a:t> a class/value for </a:t>
            </a:r>
            <a:r>
              <a:rPr lang="en-US" sz="2780" spc="-26" dirty="0">
                <a:solidFill>
                  <a:srgbClr val="C00000"/>
                </a:solidFill>
                <a:latin typeface="Calibri"/>
                <a:cs typeface="Calibri"/>
              </a:rPr>
              <a:t>new data</a:t>
            </a:r>
            <a:r>
              <a:rPr lang="en-US" sz="2780" spc="-26" dirty="0">
                <a:latin typeface="Calibri"/>
                <a:cs typeface="Calibri"/>
              </a:rPr>
              <a:t> based on data in </a:t>
            </a:r>
            <a:r>
              <a:rPr lang="en-US" sz="2780" spc="-26" dirty="0">
                <a:solidFill>
                  <a:srgbClr val="C00000"/>
                </a:solidFill>
                <a:latin typeface="Calibri"/>
                <a:cs typeface="Calibri"/>
              </a:rPr>
              <a:t>training set</a:t>
            </a:r>
            <a:r>
              <a:rPr lang="en-US" sz="2780" spc="-26" dirty="0">
                <a:latin typeface="Calibri"/>
                <a:cs typeface="Calibri"/>
              </a:rPr>
              <a:t> </a:t>
            </a:r>
          </a:p>
          <a:p>
            <a:pPr marL="310419" marR="1041642" indent="-299773">
              <a:lnSpc>
                <a:spcPts val="3053"/>
              </a:lnSpc>
              <a:spcBef>
                <a:spcPts val="437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sz="2780" spc="-26" dirty="0">
                <a:latin typeface="Calibri"/>
                <a:cs typeface="Calibri"/>
              </a:rPr>
              <a:t>Training</a:t>
            </a:r>
            <a:r>
              <a:rPr sz="2780" dirty="0">
                <a:latin typeface="Calibri"/>
                <a:cs typeface="Calibri"/>
              </a:rPr>
              <a:t> </a:t>
            </a:r>
            <a:r>
              <a:rPr sz="2780" spc="-13" dirty="0">
                <a:latin typeface="Calibri"/>
                <a:cs typeface="Calibri"/>
              </a:rPr>
              <a:t>data</a:t>
            </a:r>
            <a:r>
              <a:rPr sz="2780" dirty="0">
                <a:latin typeface="Calibri"/>
                <a:cs typeface="Calibri"/>
              </a:rPr>
              <a:t> includes both input</a:t>
            </a:r>
            <a:r>
              <a:rPr lang="en-US" sz="2780" dirty="0">
                <a:latin typeface="Calibri"/>
                <a:cs typeface="Calibri"/>
              </a:rPr>
              <a:t>s (</a:t>
            </a:r>
            <a:r>
              <a:rPr lang="en-US" sz="2780" dirty="0">
                <a:solidFill>
                  <a:srgbClr val="C00000"/>
                </a:solidFill>
                <a:latin typeface="Calibri"/>
                <a:cs typeface="Calibri"/>
              </a:rPr>
              <a:t>features</a:t>
            </a:r>
            <a:r>
              <a:rPr lang="en-US" sz="2780" dirty="0">
                <a:latin typeface="Calibri"/>
                <a:cs typeface="Calibri"/>
              </a:rPr>
              <a:t>)</a:t>
            </a:r>
            <a:r>
              <a:rPr sz="2780" dirty="0">
                <a:latin typeface="Calibri"/>
                <a:cs typeface="Calibri"/>
              </a:rPr>
              <a:t> </a:t>
            </a:r>
            <a:r>
              <a:rPr sz="2780" spc="4" dirty="0">
                <a:latin typeface="Calibri"/>
                <a:cs typeface="Calibri"/>
              </a:rPr>
              <a:t>and</a:t>
            </a:r>
            <a:r>
              <a:rPr sz="2780" dirty="0">
                <a:latin typeface="Calibri"/>
                <a:cs typeface="Calibri"/>
              </a:rPr>
              <a:t> </a:t>
            </a:r>
            <a:r>
              <a:rPr sz="2780" spc="-4" dirty="0">
                <a:latin typeface="Calibri"/>
                <a:cs typeface="Calibri"/>
              </a:rPr>
              <a:t>desired</a:t>
            </a:r>
            <a:r>
              <a:rPr sz="2780" dirty="0">
                <a:latin typeface="Calibri"/>
                <a:cs typeface="Calibri"/>
              </a:rPr>
              <a:t> </a:t>
            </a:r>
            <a:r>
              <a:rPr lang="en-US" sz="2780" dirty="0">
                <a:latin typeface="Calibri"/>
                <a:cs typeface="Calibri"/>
              </a:rPr>
              <a:t>outputs (</a:t>
            </a:r>
            <a:r>
              <a:rPr lang="en-US" sz="2780" dirty="0">
                <a:solidFill>
                  <a:srgbClr val="C00000"/>
                </a:solidFill>
                <a:latin typeface="Calibri"/>
                <a:cs typeface="Calibri"/>
              </a:rPr>
              <a:t>Labels</a:t>
            </a:r>
            <a:r>
              <a:rPr lang="en-US" sz="2780" dirty="0">
                <a:latin typeface="Calibri"/>
                <a:cs typeface="Calibri"/>
              </a:rPr>
              <a:t>)</a:t>
            </a:r>
            <a:r>
              <a:rPr sz="2780" dirty="0">
                <a:latin typeface="Calibri"/>
                <a:cs typeface="Calibri"/>
              </a:rPr>
              <a:t>.</a:t>
            </a:r>
            <a:endParaRPr lang="en-US" sz="2780" spc="-9" dirty="0">
              <a:latin typeface="Calibri"/>
              <a:cs typeface="Calibri"/>
            </a:endParaRPr>
          </a:p>
          <a:p>
            <a:pPr marL="310419" marR="188829" indent="-299773">
              <a:lnSpc>
                <a:spcPct val="90700"/>
              </a:lnSpc>
              <a:spcBef>
                <a:spcPts val="560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lang="en-US" sz="2780" spc="-9" dirty="0">
                <a:latin typeface="Calibri"/>
                <a:cs typeface="Calibri"/>
              </a:rPr>
              <a:t>Goal : Predict new (</a:t>
            </a:r>
            <a:r>
              <a:rPr lang="en-US" sz="2780" spc="-9" dirty="0">
                <a:solidFill>
                  <a:srgbClr val="FF0000"/>
                </a:solidFill>
                <a:latin typeface="Calibri"/>
                <a:cs typeface="Calibri"/>
              </a:rPr>
              <a:t>unseen</a:t>
            </a:r>
            <a:r>
              <a:rPr lang="en-US" sz="2780" spc="-9" dirty="0">
                <a:latin typeface="Calibri"/>
                <a:cs typeface="Calibri"/>
              </a:rPr>
              <a:t>) data with the </a:t>
            </a:r>
            <a:r>
              <a:rPr lang="en-US" sz="2780" spc="-9" dirty="0">
                <a:solidFill>
                  <a:srgbClr val="C00000"/>
                </a:solidFill>
                <a:latin typeface="Calibri"/>
                <a:cs typeface="Calibri"/>
              </a:rPr>
              <a:t>least error</a:t>
            </a:r>
            <a:r>
              <a:rPr sz="2780" spc="-13" dirty="0">
                <a:latin typeface="Calibri"/>
                <a:cs typeface="Calibri"/>
              </a:rPr>
              <a:t>.</a:t>
            </a:r>
            <a:endParaRPr sz="2780" dirty="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100303-35FC-2A77-B86D-E70D9BB4B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" y="3989069"/>
            <a:ext cx="5108778" cy="2389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A1A08D-CE8F-1225-8EDA-E951F7AC5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742" y="4320540"/>
            <a:ext cx="5297329" cy="172086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B2128-3775-2E0F-5091-0DAA63315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C7D01-AC9C-7D75-ACBA-8ED4D2922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8960" cy="4351338"/>
          </a:xfrm>
        </p:spPr>
        <p:txBody>
          <a:bodyPr>
            <a:normAutofit/>
          </a:bodyPr>
          <a:lstStyle/>
          <a:p>
            <a:r>
              <a:rPr lang="en-US" dirty="0"/>
              <a:t>Develop a model classify predict new data with the </a:t>
            </a:r>
            <a:r>
              <a:rPr lang="en-US" dirty="0">
                <a:solidFill>
                  <a:srgbClr val="C00000"/>
                </a:solidFill>
              </a:rPr>
              <a:t>least error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To </a:t>
            </a:r>
            <a:r>
              <a:rPr lang="en-US" dirty="0">
                <a:solidFill>
                  <a:srgbClr val="C00000"/>
                </a:solidFill>
              </a:rPr>
              <a:t>quantify</a:t>
            </a:r>
            <a:r>
              <a:rPr lang="en-US" dirty="0"/>
              <a:t> the error, we need  to define a measure (</a:t>
            </a:r>
            <a:r>
              <a:rPr lang="en-US" dirty="0">
                <a:solidFill>
                  <a:srgbClr val="C00000"/>
                </a:solidFill>
              </a:rPr>
              <a:t>Loss Function</a:t>
            </a:r>
            <a:r>
              <a:rPr lang="en-US" dirty="0"/>
              <a:t>)</a:t>
            </a:r>
          </a:p>
          <a:p>
            <a:r>
              <a:rPr lang="en-US" dirty="0"/>
              <a:t>A loss function </a:t>
            </a:r>
            <a:r>
              <a:rPr lang="en-US" dirty="0">
                <a:solidFill>
                  <a:srgbClr val="FF0000"/>
                </a:solidFill>
              </a:rPr>
              <a:t>compares the label against the output </a:t>
            </a:r>
            <a:r>
              <a:rPr lang="en-US" dirty="0"/>
              <a:t>that our model currently predicts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47D940-D0A4-CA22-7DD6-656A58646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25" y="3966845"/>
            <a:ext cx="11149375" cy="252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49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E9052E-A6E2-8671-D3B7-028125715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49" y="2847473"/>
            <a:ext cx="2265045" cy="2531521"/>
          </a:xfrm>
          <a:prstGeom prst="rect">
            <a:avLst/>
          </a:prstGeom>
        </p:spPr>
      </p:pic>
      <p:sp>
        <p:nvSpPr>
          <p:cNvPr id="8194" name="Rectangle 2">
            <a:extLst>
              <a:ext uri="{FF2B5EF4-FFF2-40B4-BE49-F238E27FC236}">
                <a16:creationId xmlns:a16="http://schemas.microsoft.com/office/drawing/2014/main" id="{1EFBECBC-7674-4902-84D5-B9A905A4BD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4560" y="58207"/>
            <a:ext cx="91440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K Nearest Neighbor (KNN)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69CE131-731E-4C4B-ADEC-92B8E04D8F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4560" y="1004888"/>
            <a:ext cx="10749280" cy="2057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dirty="0"/>
              <a:t>KNN is a </a:t>
            </a:r>
            <a:r>
              <a:rPr lang="en-US" altLang="en-US" dirty="0">
                <a:solidFill>
                  <a:srgbClr val="FF0000"/>
                </a:solidFill>
              </a:rPr>
              <a:t>supervised learning </a:t>
            </a:r>
            <a:r>
              <a:rPr lang="en-US" altLang="en-US" dirty="0"/>
              <a:t>technique (Classifier).</a:t>
            </a:r>
          </a:p>
          <a:p>
            <a:pPr marL="0" indent="0" eaLnBrk="1" hangingPunct="1">
              <a:buNone/>
            </a:pPr>
            <a:r>
              <a:rPr lang="en-US" altLang="en-US" dirty="0"/>
              <a:t>Classify a </a:t>
            </a:r>
            <a:r>
              <a:rPr lang="en-US" altLang="en-US" sz="2800" dirty="0"/>
              <a:t>new data point like </a:t>
            </a:r>
            <a:r>
              <a:rPr lang="en-US" altLang="en-US" sz="2800" dirty="0">
                <a:solidFill>
                  <a:srgbClr val="FF0000"/>
                </a:solidFill>
              </a:rPr>
              <a:t>similar</a:t>
            </a:r>
            <a:r>
              <a:rPr lang="en-US" altLang="en-US" sz="2800" dirty="0"/>
              <a:t> existing training example(s).</a:t>
            </a:r>
          </a:p>
          <a:p>
            <a:pPr marL="0" indent="0">
              <a:buNone/>
            </a:pPr>
            <a:r>
              <a:rPr lang="en-US" altLang="en-US" sz="2800" dirty="0"/>
              <a:t>Similar means similar feature values (</a:t>
            </a:r>
            <a:r>
              <a:rPr lang="en-US" altLang="en-US" sz="2800" dirty="0">
                <a:solidFill>
                  <a:srgbClr val="FF0000"/>
                </a:solidFill>
              </a:rPr>
              <a:t>nearest </a:t>
            </a:r>
            <a:r>
              <a:rPr lang="en-US" altLang="en-US" sz="2800" dirty="0"/>
              <a:t>feature values)</a:t>
            </a:r>
          </a:p>
          <a:p>
            <a:pPr marL="0" indent="0" eaLnBrk="1" hangingPunct="1">
              <a:buNone/>
            </a:pPr>
            <a:endParaRPr lang="en-US" altLang="en-US" dirty="0"/>
          </a:p>
        </p:txBody>
      </p:sp>
      <p:sp>
        <p:nvSpPr>
          <p:cNvPr id="1315852" name="Text Box 12">
            <a:extLst>
              <a:ext uri="{FF2B5EF4-FFF2-40B4-BE49-F238E27FC236}">
                <a16:creationId xmlns:a16="http://schemas.microsoft.com/office/drawing/2014/main" id="{07BB175F-7CDA-4F34-A554-BC6D7CEA0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9227" y="4113234"/>
            <a:ext cx="41601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i="1" dirty="0">
                <a:latin typeface="Palatino" charset="0"/>
                <a:sym typeface="Wingdings" panose="05000000000000000000" pitchFamily="2" charset="2"/>
              </a:rPr>
              <a:t> </a:t>
            </a:r>
            <a:r>
              <a:rPr lang="en-US" altLang="en-US" sz="2000" i="1" dirty="0">
                <a:latin typeface="Palatino" charset="0"/>
              </a:rPr>
              <a:t>Normal(</a:t>
            </a:r>
            <a:r>
              <a:rPr lang="en-US" altLang="en-US" sz="2000" i="1" dirty="0">
                <a:solidFill>
                  <a:schemeClr val="accent1"/>
                </a:solidFill>
                <a:latin typeface="Palatino" charset="0"/>
              </a:rPr>
              <a:t>-</a:t>
            </a:r>
            <a:r>
              <a:rPr lang="en-US" altLang="en-US" sz="2000" i="1" dirty="0">
                <a:latin typeface="Palatino" charset="0"/>
              </a:rPr>
              <a:t>) or Overweight(</a:t>
            </a:r>
            <a:r>
              <a:rPr lang="en-US" altLang="en-US" sz="2000" i="1" dirty="0">
                <a:solidFill>
                  <a:srgbClr val="C00000"/>
                </a:solidFill>
                <a:latin typeface="Palatino" charset="0"/>
              </a:rPr>
              <a:t>+</a:t>
            </a:r>
            <a:r>
              <a:rPr lang="en-US" altLang="en-US" sz="2000" i="1" dirty="0">
                <a:latin typeface="Palatino" charset="0"/>
              </a:rPr>
              <a:t>) Class?</a:t>
            </a:r>
          </a:p>
        </p:txBody>
      </p: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51B9FC9D-EC73-42E1-9635-D85A3C0FDCB9}"/>
              </a:ext>
            </a:extLst>
          </p:cNvPr>
          <p:cNvSpPr txBox="1">
            <a:spLocks/>
          </p:cNvSpPr>
          <p:nvPr/>
        </p:nvSpPr>
        <p:spPr bwMode="auto">
          <a:xfrm>
            <a:off x="876300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0" latinLnBrk="0" hangingPunct="0">
              <a:defRPr sz="10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0202EFB-9B50-4085-8064-1CD2E769E676}" type="slidenum">
              <a:rPr lang="en-US" altLang="en-US" sz="1200">
                <a:solidFill>
                  <a:srgbClr val="000000"/>
                </a:solidFill>
              </a:rPr>
              <a:pPr algn="r">
                <a:defRPr/>
              </a:pPr>
              <a:t>12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13EE1F-552F-EF72-4027-09AF87F3EFA7}"/>
              </a:ext>
            </a:extLst>
          </p:cNvPr>
          <p:cNvSpPr txBox="1"/>
          <p:nvPr/>
        </p:nvSpPr>
        <p:spPr>
          <a:xfrm>
            <a:off x="698843" y="5995976"/>
            <a:ext cx="9667875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>
              <a:lnSpc>
                <a:spcPct val="90000"/>
              </a:lnSpc>
            </a:pPr>
            <a:r>
              <a:rPr lang="en-US" altLang="en-US" sz="2800" dirty="0"/>
              <a:t>Idea: </a:t>
            </a:r>
            <a:r>
              <a:rPr lang="en-US" altLang="en-US" sz="2800" dirty="0">
                <a:solidFill>
                  <a:srgbClr val="C00000"/>
                </a:solidFill>
              </a:rPr>
              <a:t>Similar features </a:t>
            </a:r>
            <a:r>
              <a:rPr lang="en-US" altLang="en-US" sz="2800" dirty="0"/>
              <a:t>indicates </a:t>
            </a:r>
            <a:r>
              <a:rPr lang="en-US" altLang="en-US" sz="2800" dirty="0">
                <a:solidFill>
                  <a:srgbClr val="C00000"/>
                </a:solidFill>
              </a:rPr>
              <a:t>similar class</a:t>
            </a:r>
            <a:endParaRPr lang="en-US" altLang="en-US" sz="2800" dirty="0"/>
          </a:p>
          <a:p>
            <a:pPr lvl="1" eaLnBrk="1" hangingPunct="1">
              <a:lnSpc>
                <a:spcPct val="90000"/>
              </a:lnSpc>
            </a:pPr>
            <a:endParaRPr lang="en-US" altLang="en-US" sz="28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38983C-86AC-74FD-55C3-AC98E35D8DE8}"/>
              </a:ext>
            </a:extLst>
          </p:cNvPr>
          <p:cNvCxnSpPr>
            <a:cxnSpLocks/>
          </p:cNvCxnSpPr>
          <p:nvPr/>
        </p:nvCxnSpPr>
        <p:spPr>
          <a:xfrm flipH="1" flipV="1">
            <a:off x="4329632" y="2651760"/>
            <a:ext cx="2338" cy="29032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F86E2F-7147-2DFD-F3FB-51C8186FB164}"/>
              </a:ext>
            </a:extLst>
          </p:cNvPr>
          <p:cNvCxnSpPr>
            <a:cxnSpLocks/>
          </p:cNvCxnSpPr>
          <p:nvPr/>
        </p:nvCxnSpPr>
        <p:spPr>
          <a:xfrm>
            <a:off x="4331970" y="5554980"/>
            <a:ext cx="3175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B7D2662-393A-655B-029E-C7AE8C094EFE}"/>
              </a:ext>
            </a:extLst>
          </p:cNvPr>
          <p:cNvSpPr/>
          <p:nvPr/>
        </p:nvSpPr>
        <p:spPr>
          <a:xfrm>
            <a:off x="5658802" y="4109085"/>
            <a:ext cx="313285" cy="40011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5A1EEC-5313-9248-25F4-7E8824E98531}"/>
              </a:ext>
            </a:extLst>
          </p:cNvPr>
          <p:cNvSpPr txBox="1"/>
          <p:nvPr/>
        </p:nvSpPr>
        <p:spPr>
          <a:xfrm>
            <a:off x="3617596" y="2645391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/>
              <a:t>Height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E89A0F-7730-B4EA-DCE5-7FF9F91458E8}"/>
              </a:ext>
            </a:extLst>
          </p:cNvPr>
          <p:cNvSpPr txBox="1"/>
          <p:nvPr/>
        </p:nvSpPr>
        <p:spPr>
          <a:xfrm>
            <a:off x="6779894" y="5546301"/>
            <a:ext cx="317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/>
              <a:t>Weight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750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Nearest Neighbors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627320" y="4943475"/>
            <a:ext cx="11353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dirty="0"/>
              <a:t>K-nearest neighbors of a record x are data points that have the </a:t>
            </a:r>
            <a:r>
              <a:rPr lang="en-US" sz="2400" dirty="0">
                <a:solidFill>
                  <a:srgbClr val="C00000"/>
                </a:solidFill>
              </a:rPr>
              <a:t>k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smallest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distance</a:t>
            </a:r>
            <a:r>
              <a:rPr lang="en-US" sz="2400" dirty="0"/>
              <a:t> to x</a:t>
            </a:r>
          </a:p>
          <a:p>
            <a: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dirty="0"/>
              <a:t>Class of x is assigned based on </a:t>
            </a:r>
            <a:r>
              <a:rPr lang="en-US" sz="2400" dirty="0">
                <a:solidFill>
                  <a:srgbClr val="C00000"/>
                </a:solidFill>
              </a:rPr>
              <a:t>majority</a:t>
            </a:r>
            <a:r>
              <a:rPr lang="en-US" sz="2400" dirty="0"/>
              <a:t> of k K-nearest neighbors </a:t>
            </a:r>
          </a:p>
          <a:p>
            <a: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dirty="0"/>
              <a:t>Distance is the </a:t>
            </a:r>
            <a:r>
              <a:rPr lang="en-US" sz="2400" dirty="0">
                <a:solidFill>
                  <a:srgbClr val="FF0000"/>
                </a:solidFill>
              </a:rPr>
              <a:t>Loss Function </a:t>
            </a:r>
            <a:r>
              <a:rPr lang="en-US" sz="2400" dirty="0"/>
              <a:t>in KNN</a:t>
            </a:r>
          </a:p>
          <a:p>
            <a: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dirty="0"/>
              <a:t>We need a </a:t>
            </a:r>
            <a:r>
              <a:rPr lang="en-US" sz="2400" dirty="0">
                <a:solidFill>
                  <a:srgbClr val="FF0000"/>
                </a:solidFill>
              </a:rPr>
              <a:t>measure for distance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74CC8-FB09-CF3A-CC42-ECF72C88D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825" y="1771650"/>
            <a:ext cx="52623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59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3" name="Text Box 3"/>
          <p:cNvSpPr txBox="1">
            <a:spLocks noChangeArrowheads="1"/>
          </p:cNvSpPr>
          <p:nvPr/>
        </p:nvSpPr>
        <p:spPr bwMode="auto">
          <a:xfrm>
            <a:off x="2041525" y="1103313"/>
            <a:ext cx="309091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</a:t>
            </a: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Euclidean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Manhattan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Chebyshev Distance: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684" name="Object 4"/>
              <p:cNvSpPr txBox="1"/>
              <p:nvPr/>
            </p:nvSpPr>
            <p:spPr bwMode="auto">
              <a:xfrm>
                <a:off x="5495825" y="1282516"/>
                <a:ext cx="4859511" cy="49035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968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5825" y="1282516"/>
                <a:ext cx="4859511" cy="490351"/>
              </a:xfrm>
              <a:prstGeom prst="rect">
                <a:avLst/>
              </a:prstGeom>
              <a:blipFill>
                <a:blip r:embed="rId3"/>
                <a:stretch>
                  <a:fillRect b="-7901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685" name="Object 5"/>
              <p:cNvSpPr txBox="1"/>
              <p:nvPr/>
            </p:nvSpPr>
            <p:spPr bwMode="auto">
              <a:xfrm>
                <a:off x="5495825" y="2109598"/>
                <a:ext cx="2724349" cy="4162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)=|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 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968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5825" y="2109598"/>
                <a:ext cx="2724349" cy="416250"/>
              </a:xfrm>
              <a:prstGeom prst="rect">
                <a:avLst/>
              </a:prstGeom>
              <a:blipFill>
                <a:blip r:embed="rId4"/>
                <a:stretch>
                  <a:fillRect b="-6029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686" name="Object 6"/>
              <p:cNvSpPr txBox="1"/>
              <p:nvPr/>
            </p:nvSpPr>
            <p:spPr bwMode="auto">
              <a:xfrm>
                <a:off x="5495825" y="2973846"/>
                <a:ext cx="3200400" cy="43915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83968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5825" y="2973846"/>
                <a:ext cx="3200400" cy="439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687" name="Line 7"/>
          <p:cNvSpPr>
            <a:spLocks noChangeShapeType="1"/>
          </p:cNvSpPr>
          <p:nvPr/>
        </p:nvSpPr>
        <p:spPr bwMode="auto">
          <a:xfrm>
            <a:off x="2570163" y="3991736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88" name="Line 8"/>
          <p:cNvSpPr>
            <a:spLocks noChangeShapeType="1"/>
          </p:cNvSpPr>
          <p:nvPr/>
        </p:nvSpPr>
        <p:spPr bwMode="auto">
          <a:xfrm>
            <a:off x="2570163" y="6201536"/>
            <a:ext cx="3200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89" name="Line 9"/>
          <p:cNvSpPr>
            <a:spLocks noChangeShapeType="1"/>
          </p:cNvSpPr>
          <p:nvPr/>
        </p:nvSpPr>
        <p:spPr bwMode="auto">
          <a:xfrm>
            <a:off x="3255963" y="6049136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0" name="Line 10"/>
          <p:cNvSpPr>
            <a:spLocks noChangeShapeType="1"/>
          </p:cNvSpPr>
          <p:nvPr/>
        </p:nvSpPr>
        <p:spPr bwMode="auto">
          <a:xfrm>
            <a:off x="4322763" y="6049136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1" name="Line 11"/>
          <p:cNvSpPr>
            <a:spLocks noChangeShapeType="1"/>
          </p:cNvSpPr>
          <p:nvPr/>
        </p:nvSpPr>
        <p:spPr bwMode="auto">
          <a:xfrm>
            <a:off x="2493963" y="574433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2" name="Line 12"/>
          <p:cNvSpPr>
            <a:spLocks noChangeShapeType="1"/>
          </p:cNvSpPr>
          <p:nvPr/>
        </p:nvSpPr>
        <p:spPr bwMode="auto">
          <a:xfrm>
            <a:off x="2479676" y="406793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3" name="Oval 13"/>
          <p:cNvSpPr>
            <a:spLocks noChangeArrowheads="1"/>
          </p:cNvSpPr>
          <p:nvPr/>
        </p:nvSpPr>
        <p:spPr bwMode="auto">
          <a:xfrm>
            <a:off x="4279901" y="5701474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4" name="Oval 14"/>
          <p:cNvSpPr>
            <a:spLocks noChangeArrowheads="1"/>
          </p:cNvSpPr>
          <p:nvPr/>
        </p:nvSpPr>
        <p:spPr bwMode="auto">
          <a:xfrm>
            <a:off x="3213101" y="4020311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695" name="Object 15"/>
              <p:cNvSpPr txBox="1"/>
              <p:nvPr/>
            </p:nvSpPr>
            <p:spPr bwMode="auto">
              <a:xfrm>
                <a:off x="3684588" y="6006274"/>
                <a:ext cx="261938" cy="3476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39695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4588" y="6006274"/>
                <a:ext cx="261938" cy="347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696" name="Object 16"/>
              <p:cNvSpPr txBox="1"/>
              <p:nvPr/>
            </p:nvSpPr>
            <p:spPr bwMode="auto">
              <a:xfrm>
                <a:off x="2112963" y="4664837"/>
                <a:ext cx="261938" cy="3476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39696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12963" y="4664837"/>
                <a:ext cx="261938" cy="347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697" name="Line 17"/>
          <p:cNvSpPr>
            <a:spLocks noChangeShapeType="1"/>
          </p:cNvSpPr>
          <p:nvPr/>
        </p:nvSpPr>
        <p:spPr bwMode="auto">
          <a:xfrm>
            <a:off x="2265363" y="40679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8" name="Line 18"/>
          <p:cNvSpPr>
            <a:spLocks noChangeShapeType="1"/>
          </p:cNvSpPr>
          <p:nvPr/>
        </p:nvSpPr>
        <p:spPr bwMode="auto">
          <a:xfrm>
            <a:off x="2265363" y="50585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9" name="Line 19"/>
          <p:cNvSpPr>
            <a:spLocks noChangeShapeType="1"/>
          </p:cNvSpPr>
          <p:nvPr/>
        </p:nvSpPr>
        <p:spPr bwMode="auto">
          <a:xfrm>
            <a:off x="3913188" y="6353936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0" name="Line 20"/>
          <p:cNvSpPr>
            <a:spLocks noChangeShapeType="1"/>
          </p:cNvSpPr>
          <p:nvPr/>
        </p:nvSpPr>
        <p:spPr bwMode="auto">
          <a:xfrm>
            <a:off x="3303588" y="6353936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1" name="Line 21"/>
          <p:cNvSpPr>
            <a:spLocks noChangeShapeType="1"/>
          </p:cNvSpPr>
          <p:nvPr/>
        </p:nvSpPr>
        <p:spPr bwMode="auto">
          <a:xfrm>
            <a:off x="2722563" y="5744336"/>
            <a:ext cx="15240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2" name="Line 22"/>
          <p:cNvSpPr>
            <a:spLocks noChangeShapeType="1"/>
          </p:cNvSpPr>
          <p:nvPr/>
        </p:nvSpPr>
        <p:spPr bwMode="auto">
          <a:xfrm>
            <a:off x="3255963" y="4144136"/>
            <a:ext cx="0" cy="19050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3" name="Line 23"/>
          <p:cNvSpPr>
            <a:spLocks noChangeShapeType="1"/>
          </p:cNvSpPr>
          <p:nvPr/>
        </p:nvSpPr>
        <p:spPr bwMode="auto">
          <a:xfrm>
            <a:off x="4322763" y="5820536"/>
            <a:ext cx="0" cy="228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4" name="Line 24"/>
          <p:cNvSpPr>
            <a:spLocks noChangeShapeType="1"/>
          </p:cNvSpPr>
          <p:nvPr/>
        </p:nvSpPr>
        <p:spPr bwMode="auto">
          <a:xfrm>
            <a:off x="2722563" y="4067936"/>
            <a:ext cx="4572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05" name="Object 25"/>
              <p:cNvSpPr txBox="1"/>
              <p:nvPr/>
            </p:nvSpPr>
            <p:spPr bwMode="auto">
              <a:xfrm>
                <a:off x="6747973" y="4167593"/>
                <a:ext cx="5277967" cy="14589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Euclidean</m:t>
                      </m:r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(1−3)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(5−1)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=4.47</m:t>
                      </m:r>
                    </m:oMath>
                  </m:oMathPara>
                </a14:m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Manhattan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1−3</m:t>
                          </m:r>
                        </m:e>
                      </m: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(5−1)|=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Chebyshev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1−3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|(5−1)|)=4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9705" name="Object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7973" y="4167593"/>
                <a:ext cx="5277967" cy="1458913"/>
              </a:xfrm>
              <a:prstGeom prst="rect">
                <a:avLst/>
              </a:prstGeom>
              <a:blipFill>
                <a:blip r:embed="rId8"/>
                <a:stretch>
                  <a:fillRect b="-6527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0"/>
          <p:cNvSpPr txBox="1">
            <a:spLocks/>
          </p:cNvSpPr>
          <p:nvPr/>
        </p:nvSpPr>
        <p:spPr>
          <a:xfrm>
            <a:off x="1981200" y="3048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dirty="0">
                <a:solidFill>
                  <a:srgbClr val="003300"/>
                </a:solidFill>
              </a:rPr>
              <a:t>Distance as Loss Function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26AE0-5910-7012-74C4-8CEF4A811D2E}"/>
              </a:ext>
            </a:extLst>
          </p:cNvPr>
          <p:cNvSpPr txBox="1"/>
          <p:nvPr/>
        </p:nvSpPr>
        <p:spPr>
          <a:xfrm>
            <a:off x="3081338" y="639456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1      2     3    4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27A9C-472E-267A-BD1D-1B117751F021}"/>
              </a:ext>
            </a:extLst>
          </p:cNvPr>
          <p:cNvSpPr txBox="1"/>
          <p:nvPr/>
        </p:nvSpPr>
        <p:spPr>
          <a:xfrm rot="16200000">
            <a:off x="-439924" y="33906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1    2    3    4   5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05FDB-C530-6D4B-9E46-CE62738B4CEE}"/>
              </a:ext>
            </a:extLst>
          </p:cNvPr>
          <p:cNvSpPr txBox="1"/>
          <p:nvPr/>
        </p:nvSpPr>
        <p:spPr>
          <a:xfrm>
            <a:off x="5181600" y="621583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latin typeface="Arial Narrow" pitchFamily="34" charset="0"/>
              </a:rPr>
              <a:t>Feature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C5975-1EF1-C102-6A7A-9AED52B5F9B4}"/>
              </a:ext>
            </a:extLst>
          </p:cNvPr>
          <p:cNvSpPr txBox="1"/>
          <p:nvPr/>
        </p:nvSpPr>
        <p:spPr>
          <a:xfrm>
            <a:off x="1846076" y="354540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latin typeface="Arial Narrow" pitchFamily="34" charset="0"/>
              </a:rPr>
              <a:t>Feature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416A1-D24A-14C2-E2F8-873BE4217821}"/>
              </a:ext>
            </a:extLst>
          </p:cNvPr>
          <p:cNvSpPr txBox="1"/>
          <p:nvPr/>
        </p:nvSpPr>
        <p:spPr>
          <a:xfrm>
            <a:off x="3251201" y="386512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FF0000"/>
                </a:solidFill>
                <a:latin typeface="Arial Narrow" pitchFamily="34" charset="0"/>
              </a:rPr>
              <a:t>X (1,5)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7D39F-D0B6-2348-7749-E366218DED35}"/>
              </a:ext>
            </a:extLst>
          </p:cNvPr>
          <p:cNvSpPr txBox="1"/>
          <p:nvPr/>
        </p:nvSpPr>
        <p:spPr>
          <a:xfrm>
            <a:off x="4479101" y="554990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FF0000"/>
                </a:solidFill>
                <a:latin typeface="Arial Narrow" pitchFamily="34" charset="0"/>
              </a:rPr>
              <a:t>Y (3,1)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18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24000" y="1"/>
            <a:ext cx="9144000" cy="742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4400" dirty="0">
                <a:solidFill>
                  <a:schemeClr val="tx1"/>
                </a:solidFill>
              </a:rPr>
              <a:t>KNN Example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1C5EF45-9A57-4AD3-A13B-114A18BCE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338033"/>
              </p:ext>
            </p:extLst>
          </p:nvPr>
        </p:nvGraphicFramePr>
        <p:xfrm>
          <a:off x="1828800" y="2523037"/>
          <a:ext cx="4038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43271663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0488255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777490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(Label)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9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344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21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Underweight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04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957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0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164969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F5EE920-A7CA-4381-84AA-5BB9C663341E}"/>
              </a:ext>
            </a:extLst>
          </p:cNvPr>
          <p:cNvGraphicFramePr>
            <a:graphicFrameLocks noGrp="1"/>
          </p:cNvGraphicFramePr>
          <p:nvPr/>
        </p:nvGraphicFramePr>
        <p:xfrm>
          <a:off x="6181928" y="6106160"/>
          <a:ext cx="44196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1079986557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683661745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602676587"/>
                    </a:ext>
                  </a:extLst>
                </a:gridCol>
              </a:tblGrid>
              <a:tr h="37301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57 kg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170 cm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?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8143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8420406-FF2E-9332-6D70-7A5AEAEBEC0B}"/>
              </a:ext>
            </a:extLst>
          </p:cNvPr>
          <p:cNvSpPr txBox="1"/>
          <p:nvPr/>
        </p:nvSpPr>
        <p:spPr>
          <a:xfrm>
            <a:off x="1670050" y="1627237"/>
            <a:ext cx="8394700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b="1" dirty="0">
                <a:latin typeface="Arial" charset="0"/>
                <a:cs typeface="Arial" charset="0"/>
              </a:rPr>
              <a:t>Features: </a:t>
            </a:r>
            <a:r>
              <a:rPr lang="en-US" dirty="0">
                <a:latin typeface="Arial" charset="0"/>
                <a:cs typeface="Arial" charset="0"/>
              </a:rPr>
              <a:t>height(cm) and weight (kg) 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b="1" dirty="0">
                <a:latin typeface="Arial" charset="0"/>
                <a:cs typeface="Arial" charset="0"/>
              </a:rPr>
              <a:t>Labels: </a:t>
            </a:r>
            <a:r>
              <a:rPr lang="en-US" dirty="0">
                <a:latin typeface="Arial" charset="0"/>
                <a:cs typeface="Arial" charset="0"/>
              </a:rPr>
              <a:t>Normal , Underweight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E3F73-5FE8-483C-BD46-BF6CB5DA2F24}"/>
              </a:ext>
            </a:extLst>
          </p:cNvPr>
          <p:cNvSpPr txBox="1"/>
          <p:nvPr/>
        </p:nvSpPr>
        <p:spPr>
          <a:xfrm>
            <a:off x="6181928" y="55704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charset="0"/>
                <a:cs typeface="Arial" charset="0"/>
              </a:rPr>
              <a:t>Datapoint with Unknown Class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47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24000" y="1"/>
            <a:ext cx="9144000" cy="742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4400" dirty="0">
                <a:solidFill>
                  <a:schemeClr val="tx1"/>
                </a:solidFill>
              </a:rPr>
              <a:t>KNN Example – Calculate Loss</a:t>
            </a:r>
          </a:p>
        </p:txBody>
      </p:sp>
      <p:graphicFrame>
        <p:nvGraphicFramePr>
          <p:cNvPr id="44" name="Table 23">
            <a:extLst>
              <a:ext uri="{FF2B5EF4-FFF2-40B4-BE49-F238E27FC236}">
                <a16:creationId xmlns:a16="http://schemas.microsoft.com/office/drawing/2014/main" id="{0EF7539B-FF45-4536-92E5-F8FD2910A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192531"/>
              </p:ext>
            </p:extLst>
          </p:nvPr>
        </p:nvGraphicFramePr>
        <p:xfrm>
          <a:off x="474005" y="1440180"/>
          <a:ext cx="5346405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642">
                  <a:extLst>
                    <a:ext uri="{9D8B030D-6E8A-4147-A177-3AD203B41FA5}">
                      <a16:colId xmlns:a16="http://schemas.microsoft.com/office/drawing/2014/main" val="3432716639"/>
                    </a:ext>
                  </a:extLst>
                </a:gridCol>
                <a:gridCol w="1196163">
                  <a:extLst>
                    <a:ext uri="{9D8B030D-6E8A-4147-A177-3AD203B41FA5}">
                      <a16:colId xmlns:a16="http://schemas.microsoft.com/office/drawing/2014/main" val="320488255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77749078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573574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Euclidean 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9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344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21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Underweight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04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957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Underweight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0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16496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9E1386E-7CB3-4F0C-9B35-A93E8F199AB3}"/>
              </a:ext>
            </a:extLst>
          </p:cNvPr>
          <p:cNvSpPr txBox="1"/>
          <p:nvPr/>
        </p:nvSpPr>
        <p:spPr>
          <a:xfrm>
            <a:off x="2524760" y="6392983"/>
            <a:ext cx="210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 data point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E2A6B2C-1403-4BCA-8D3C-DB1419E1A67B}"/>
              </a:ext>
            </a:extLst>
          </p:cNvPr>
          <p:cNvGraphicFramePr>
            <a:graphicFrameLocks noGrp="1"/>
          </p:cNvGraphicFramePr>
          <p:nvPr/>
        </p:nvGraphicFramePr>
        <p:xfrm>
          <a:off x="1785357" y="6076211"/>
          <a:ext cx="3339729" cy="316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243">
                  <a:extLst>
                    <a:ext uri="{9D8B030D-6E8A-4147-A177-3AD203B41FA5}">
                      <a16:colId xmlns:a16="http://schemas.microsoft.com/office/drawing/2014/main" val="1079986557"/>
                    </a:ext>
                  </a:extLst>
                </a:gridCol>
                <a:gridCol w="1113243">
                  <a:extLst>
                    <a:ext uri="{9D8B030D-6E8A-4147-A177-3AD203B41FA5}">
                      <a16:colId xmlns:a16="http://schemas.microsoft.com/office/drawing/2014/main" val="2683661745"/>
                    </a:ext>
                  </a:extLst>
                </a:gridCol>
                <a:gridCol w="1113243">
                  <a:extLst>
                    <a:ext uri="{9D8B030D-6E8A-4147-A177-3AD203B41FA5}">
                      <a16:colId xmlns:a16="http://schemas.microsoft.com/office/drawing/2014/main" val="602676587"/>
                    </a:ext>
                  </a:extLst>
                </a:gridCol>
              </a:tblGrid>
              <a:tr h="3167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 kg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170 cm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?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814303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A9B419-9914-FA14-497C-833CDF809E04}"/>
              </a:ext>
            </a:extLst>
          </p:cNvPr>
          <p:cNvCxnSpPr>
            <a:cxnSpLocks/>
          </p:cNvCxnSpPr>
          <p:nvPr/>
        </p:nvCxnSpPr>
        <p:spPr>
          <a:xfrm>
            <a:off x="6868160" y="2218933"/>
            <a:ext cx="0" cy="4038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76EED2-C2C5-92CB-A831-10BF5D71C3D3}"/>
              </a:ext>
            </a:extLst>
          </p:cNvPr>
          <p:cNvCxnSpPr/>
          <p:nvPr/>
        </p:nvCxnSpPr>
        <p:spPr>
          <a:xfrm flipH="1">
            <a:off x="5801360" y="22189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169AD-36E9-7494-8158-5BBD7C776F6F}"/>
              </a:ext>
            </a:extLst>
          </p:cNvPr>
          <p:cNvCxnSpPr/>
          <p:nvPr/>
        </p:nvCxnSpPr>
        <p:spPr>
          <a:xfrm flipH="1">
            <a:off x="5801360" y="41239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0C2EA9-EC53-6715-41E0-830741ACC6BE}"/>
              </a:ext>
            </a:extLst>
          </p:cNvPr>
          <p:cNvCxnSpPr/>
          <p:nvPr/>
        </p:nvCxnSpPr>
        <p:spPr>
          <a:xfrm flipH="1">
            <a:off x="5801360" y="26761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5D47C5-1733-21DE-5535-57FEC83292A6}"/>
              </a:ext>
            </a:extLst>
          </p:cNvPr>
          <p:cNvCxnSpPr/>
          <p:nvPr/>
        </p:nvCxnSpPr>
        <p:spPr>
          <a:xfrm flipH="1">
            <a:off x="5820410" y="30571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9D6702-B7F3-8DDD-10B8-435D3F2BC501}"/>
              </a:ext>
            </a:extLst>
          </p:cNvPr>
          <p:cNvCxnSpPr/>
          <p:nvPr/>
        </p:nvCxnSpPr>
        <p:spPr>
          <a:xfrm flipH="1">
            <a:off x="5801360" y="33619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C69A60-8910-0162-CCA9-963A313CAC1E}"/>
              </a:ext>
            </a:extLst>
          </p:cNvPr>
          <p:cNvCxnSpPr/>
          <p:nvPr/>
        </p:nvCxnSpPr>
        <p:spPr>
          <a:xfrm flipH="1">
            <a:off x="5801360" y="37429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06B66A-826A-75F3-696C-C435594E4760}"/>
              </a:ext>
            </a:extLst>
          </p:cNvPr>
          <p:cNvCxnSpPr/>
          <p:nvPr/>
        </p:nvCxnSpPr>
        <p:spPr>
          <a:xfrm flipH="1">
            <a:off x="5115560" y="6257533"/>
            <a:ext cx="1752600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41B52CF-5048-256D-DF44-828707229F51}"/>
              </a:ext>
            </a:extLst>
          </p:cNvPr>
          <p:cNvSpPr/>
          <p:nvPr/>
        </p:nvSpPr>
        <p:spPr>
          <a:xfrm>
            <a:off x="4569532" y="1301164"/>
            <a:ext cx="1327078" cy="7620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386CF4-0027-D1A6-3989-63E39ABB4C20}"/>
                  </a:ext>
                </a:extLst>
              </p:cNvPr>
              <p:cNvSpPr txBox="1"/>
              <p:nvPr/>
            </p:nvSpPr>
            <p:spPr>
              <a:xfrm>
                <a:off x="3978276" y="1003184"/>
                <a:ext cx="8213724" cy="39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</a:pPr>
                <a:r>
                  <a:rPr lang="en-US" b="1" dirty="0">
                    <a:latin typeface="Arial" charset="0"/>
                    <a:cs typeface="Arial" charset="0"/>
                  </a:rPr>
                  <a:t>Euclidean Distance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𝑊𝑒𝑖𝑔h𝑡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𝑊𝑒𝑖𝑔h𝑡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𝐻𝑖𝑔h𝑡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𝐻𝑖𝑔h𝑡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b="1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386CF4-0027-D1A6-3989-63E39ABB4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276" y="1003184"/>
                <a:ext cx="8213724" cy="394210"/>
              </a:xfrm>
              <a:prstGeom prst="rect">
                <a:avLst/>
              </a:prstGeom>
              <a:blipFill>
                <a:blip r:embed="rId3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38E05B-CA44-D221-6B5A-441A222DC860}"/>
                  </a:ext>
                </a:extLst>
              </p:cNvPr>
              <p:cNvSpPr txBox="1"/>
              <p:nvPr/>
            </p:nvSpPr>
            <p:spPr>
              <a:xfrm>
                <a:off x="5182872" y="1927078"/>
                <a:ext cx="6192520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(62−57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+(182−170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38E05B-CA44-D221-6B5A-441A222DC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872" y="1927078"/>
                <a:ext cx="6192520" cy="427746"/>
              </a:xfrm>
              <a:prstGeom prst="rect">
                <a:avLst/>
              </a:prstGeom>
              <a:blipFill>
                <a:blip r:embed="rId4"/>
                <a:stretch>
                  <a:fillRect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C66650-FFEA-62E3-9545-191CC062B629}"/>
                  </a:ext>
                </a:extLst>
              </p:cNvPr>
              <p:cNvSpPr txBox="1"/>
              <p:nvPr/>
            </p:nvSpPr>
            <p:spPr>
              <a:xfrm>
                <a:off x="5182872" y="2405012"/>
                <a:ext cx="6192520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(69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57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176−170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C66650-FFEA-62E3-9545-191CC062B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872" y="2405012"/>
                <a:ext cx="6192520" cy="427746"/>
              </a:xfrm>
              <a:prstGeom prst="rect">
                <a:avLst/>
              </a:prstGeom>
              <a:blipFill>
                <a:blip r:embed="rId5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6B0CDF-63CD-B630-17B3-FCB31477BD16}"/>
                  </a:ext>
                </a:extLst>
              </p:cNvPr>
              <p:cNvSpPr txBox="1"/>
              <p:nvPr/>
            </p:nvSpPr>
            <p:spPr>
              <a:xfrm>
                <a:off x="5259072" y="2843917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6B0CDF-63CD-B630-17B3-FCB31477B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072" y="2843917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50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946286" y="232588"/>
            <a:ext cx="9144000" cy="742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4400" dirty="0">
                <a:solidFill>
                  <a:schemeClr val="tx1"/>
                </a:solidFill>
              </a:rPr>
              <a:t>3-NN Example – Least Distance (Loss)</a:t>
            </a:r>
          </a:p>
        </p:txBody>
      </p:sp>
      <p:graphicFrame>
        <p:nvGraphicFramePr>
          <p:cNvPr id="44" name="Table 23">
            <a:extLst>
              <a:ext uri="{FF2B5EF4-FFF2-40B4-BE49-F238E27FC236}">
                <a16:creationId xmlns:a16="http://schemas.microsoft.com/office/drawing/2014/main" id="{0EF7539B-FF45-4536-92E5-F8FD2910A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559578"/>
              </p:ext>
            </p:extLst>
          </p:nvPr>
        </p:nvGraphicFramePr>
        <p:xfrm>
          <a:off x="2782250" y="1996440"/>
          <a:ext cx="5449212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232">
                  <a:extLst>
                    <a:ext uri="{9D8B030D-6E8A-4147-A177-3AD203B41FA5}">
                      <a16:colId xmlns:a16="http://schemas.microsoft.com/office/drawing/2014/main" val="3432716639"/>
                    </a:ext>
                  </a:extLst>
                </a:gridCol>
                <a:gridCol w="1247580">
                  <a:extLst>
                    <a:ext uri="{9D8B030D-6E8A-4147-A177-3AD203B41FA5}">
                      <a16:colId xmlns:a16="http://schemas.microsoft.com/office/drawing/2014/main" val="320488255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7749078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573574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Euclidean 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9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344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21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Underweight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04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957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Underweight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0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164969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E2A6B2C-1403-4BCA-8D3C-DB1419E1A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693229"/>
              </p:ext>
            </p:extLst>
          </p:nvPr>
        </p:nvGraphicFramePr>
        <p:xfrm>
          <a:off x="5011493" y="5063769"/>
          <a:ext cx="3339729" cy="316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243">
                  <a:extLst>
                    <a:ext uri="{9D8B030D-6E8A-4147-A177-3AD203B41FA5}">
                      <a16:colId xmlns:a16="http://schemas.microsoft.com/office/drawing/2014/main" val="1079986557"/>
                    </a:ext>
                  </a:extLst>
                </a:gridCol>
                <a:gridCol w="1113243">
                  <a:extLst>
                    <a:ext uri="{9D8B030D-6E8A-4147-A177-3AD203B41FA5}">
                      <a16:colId xmlns:a16="http://schemas.microsoft.com/office/drawing/2014/main" val="2683661745"/>
                    </a:ext>
                  </a:extLst>
                </a:gridCol>
                <a:gridCol w="1113243">
                  <a:extLst>
                    <a:ext uri="{9D8B030D-6E8A-4147-A177-3AD203B41FA5}">
                      <a16:colId xmlns:a16="http://schemas.microsoft.com/office/drawing/2014/main" val="602676587"/>
                    </a:ext>
                  </a:extLst>
                </a:gridCol>
              </a:tblGrid>
              <a:tr h="3167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 kg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170 cm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8143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275D87F-6FA2-490A-B14E-175CAABFA434}"/>
              </a:ext>
            </a:extLst>
          </p:cNvPr>
          <p:cNvSpPr txBox="1"/>
          <p:nvPr/>
        </p:nvSpPr>
        <p:spPr>
          <a:xfrm>
            <a:off x="8453042" y="3545415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K=3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C3E2B8-B3D2-432F-BA55-246F41DE1143}"/>
              </a:ext>
            </a:extLst>
          </p:cNvPr>
          <p:cNvCxnSpPr/>
          <p:nvPr/>
        </p:nvCxnSpPr>
        <p:spPr>
          <a:xfrm flipH="1">
            <a:off x="7836567" y="3784469"/>
            <a:ext cx="656743" cy="29507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4B44A1-EB48-4490-B4F6-C4508A587EC2}"/>
              </a:ext>
            </a:extLst>
          </p:cNvPr>
          <p:cNvCxnSpPr/>
          <p:nvPr/>
        </p:nvCxnSpPr>
        <p:spPr>
          <a:xfrm flipH="1">
            <a:off x="7833087" y="3777825"/>
            <a:ext cx="656743" cy="59987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C6493-2BE4-4795-AB92-9F2E186FF534}"/>
              </a:ext>
            </a:extLst>
          </p:cNvPr>
          <p:cNvCxnSpPr>
            <a:cxnSpLocks/>
          </p:cNvCxnSpPr>
          <p:nvPr/>
        </p:nvCxnSpPr>
        <p:spPr>
          <a:xfrm flipH="1">
            <a:off x="7829607" y="3777825"/>
            <a:ext cx="660223" cy="94990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AFBE4E8-1EBC-4CFB-8F18-8498627A4582}"/>
              </a:ext>
            </a:extLst>
          </p:cNvPr>
          <p:cNvSpPr/>
          <p:nvPr/>
        </p:nvSpPr>
        <p:spPr>
          <a:xfrm>
            <a:off x="5506856" y="3659067"/>
            <a:ext cx="1324583" cy="12737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060304-FAFE-4F3F-AE01-879875CAB3B7}"/>
              </a:ext>
            </a:extLst>
          </p:cNvPr>
          <p:cNvCxnSpPr>
            <a:cxnSpLocks/>
          </p:cNvCxnSpPr>
          <p:nvPr/>
        </p:nvCxnSpPr>
        <p:spPr>
          <a:xfrm>
            <a:off x="6523936" y="4079542"/>
            <a:ext cx="1169772" cy="98422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1386E-7CB3-4F0C-9B35-A93E8F199AB3}"/>
              </a:ext>
            </a:extLst>
          </p:cNvPr>
          <p:cNvSpPr txBox="1"/>
          <p:nvPr/>
        </p:nvSpPr>
        <p:spPr>
          <a:xfrm>
            <a:off x="7354617" y="5039156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380625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E80A737-A6D3-3F57-F6F0-A9EB644D1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786" y="1371933"/>
            <a:ext cx="3674459" cy="190881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46286" y="232588"/>
            <a:ext cx="9144000" cy="742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4400" dirty="0">
                <a:solidFill>
                  <a:schemeClr val="tx1"/>
                </a:solidFill>
              </a:rPr>
              <a:t>3-NN Example - Accuracy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FC998332-7E82-9ACF-A73E-342AB20E57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2046011"/>
              </p:ext>
            </p:extLst>
          </p:nvPr>
        </p:nvGraphicFramePr>
        <p:xfrm>
          <a:off x="1212985" y="2136571"/>
          <a:ext cx="6713220" cy="2482328"/>
        </p:xfrm>
        <a:graphic>
          <a:graphicData uri="http://schemas.openxmlformats.org/drawingml/2006/table">
            <a:tbl>
              <a:tblPr/>
              <a:tblGrid>
                <a:gridCol w="1224508">
                  <a:extLst>
                    <a:ext uri="{9D8B030D-6E8A-4147-A177-3AD203B41FA5}">
                      <a16:colId xmlns:a16="http://schemas.microsoft.com/office/drawing/2014/main" val="3740331611"/>
                    </a:ext>
                  </a:extLst>
                </a:gridCol>
                <a:gridCol w="1284022">
                  <a:extLst>
                    <a:ext uri="{9D8B030D-6E8A-4147-A177-3AD203B41FA5}">
                      <a16:colId xmlns:a16="http://schemas.microsoft.com/office/drawing/2014/main" val="717618022"/>
                    </a:ext>
                  </a:extLst>
                </a:gridCol>
                <a:gridCol w="2102345">
                  <a:extLst>
                    <a:ext uri="{9D8B030D-6E8A-4147-A177-3AD203B41FA5}">
                      <a16:colId xmlns:a16="http://schemas.microsoft.com/office/drawing/2014/main" val="2069068674"/>
                    </a:ext>
                  </a:extLst>
                </a:gridCol>
                <a:gridCol w="2102345">
                  <a:extLst>
                    <a:ext uri="{9D8B030D-6E8A-4147-A177-3AD203B41FA5}">
                      <a16:colId xmlns:a16="http://schemas.microsoft.com/office/drawing/2014/main" val="1521833682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Height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463" marR="17463" marT="174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463" marR="17463" marT="174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Predicted Class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463" marR="17463" marT="174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Real Class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463" marR="17463" marT="174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D9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06808"/>
                  </a:ext>
                </a:extLst>
              </a:tr>
              <a:tr h="47770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 kg</a:t>
                      </a:r>
                      <a:endParaRPr lang="en-US" sz="4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463" marR="17463" marT="174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 cm</a:t>
                      </a:r>
                      <a:endParaRPr lang="en-US" sz="4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463" marR="17463" marT="174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Normal</a:t>
                      </a:r>
                      <a:endParaRPr lang="en-US" sz="4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463" marR="17463" marT="174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Normal</a:t>
                      </a:r>
                      <a:endParaRPr lang="en-US" sz="4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463" marR="17463" marT="174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185331"/>
                  </a:ext>
                </a:extLst>
              </a:tr>
              <a:tr h="47770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 kg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463" marR="17463" marT="174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185 cm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463" marR="17463" marT="174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Underweight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463" marR="17463" marT="174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Underweight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463" marR="17463" marT="174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108180"/>
                  </a:ext>
                </a:extLst>
              </a:tr>
              <a:tr h="47770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 kg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463" marR="17463" marT="174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 cm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463" marR="17463" marT="174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Underweight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463" marR="17463" marT="174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Normal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463" marR="17463" marT="174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882468"/>
                  </a:ext>
                </a:extLst>
              </a:tr>
              <a:tr h="47770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 kg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463" marR="17463" marT="174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170 cm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463" marR="17463" marT="174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Normal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463" marR="17463" marT="174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Normal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463" marR="17463" marT="174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11165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EBD119C-E961-BEDC-0C32-769AE127DE40}"/>
              </a:ext>
            </a:extLst>
          </p:cNvPr>
          <p:cNvSpPr txBox="1"/>
          <p:nvPr/>
        </p:nvSpPr>
        <p:spPr>
          <a:xfrm>
            <a:off x="1323022" y="5016172"/>
            <a:ext cx="84610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Accuracy = Number of Correct Prediction / Total Predictions</a:t>
            </a:r>
          </a:p>
          <a:p>
            <a:r>
              <a:rPr lang="en-US" sz="2400" dirty="0"/>
              <a:t>                 = 3 /4 = </a:t>
            </a:r>
            <a:r>
              <a:rPr lang="en-US" sz="2400" dirty="0">
                <a:solidFill>
                  <a:srgbClr val="C00000"/>
                </a:solidFill>
              </a:rPr>
              <a:t>0.75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BBF65C-844B-F2F0-8383-0FC7B6EC813D}"/>
              </a:ext>
            </a:extLst>
          </p:cNvPr>
          <p:cNvSpPr txBox="1"/>
          <p:nvPr/>
        </p:nvSpPr>
        <p:spPr>
          <a:xfrm>
            <a:off x="1323022" y="6102192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What is the ideal Accuracy ?  </a:t>
            </a:r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B6C996F3-69DB-E9D3-03C2-251318E23C13}"/>
              </a:ext>
            </a:extLst>
          </p:cNvPr>
          <p:cNvSpPr/>
          <p:nvPr/>
        </p:nvSpPr>
        <p:spPr>
          <a:xfrm rot="16200000" flipH="1">
            <a:off x="6428935" y="-29015"/>
            <a:ext cx="569979" cy="3991476"/>
          </a:xfrm>
          <a:prstGeom prst="ben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13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349D-FD54-D19C-4457-A4922DB1E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7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Under-fitting vs Over-fitting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05CFAB-65F7-C091-EDB6-7636500B930F}"/>
              </a:ext>
            </a:extLst>
          </p:cNvPr>
          <p:cNvSpPr txBox="1"/>
          <p:nvPr/>
        </p:nvSpPr>
        <p:spPr>
          <a:xfrm>
            <a:off x="3426372" y="5849103"/>
            <a:ext cx="6617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Our goal is not just to create a model that perform </a:t>
            </a:r>
            <a:r>
              <a:rPr lang="en-US" dirty="0">
                <a:solidFill>
                  <a:srgbClr val="C00000"/>
                </a:solidFill>
              </a:rPr>
              <a:t>well</a:t>
            </a:r>
            <a:r>
              <a:rPr lang="en-US" dirty="0"/>
              <a:t> on data used for training the model but also perform well for </a:t>
            </a:r>
            <a:r>
              <a:rPr lang="en-US" dirty="0">
                <a:solidFill>
                  <a:srgbClr val="C00000"/>
                </a:solidFill>
              </a:rPr>
              <a:t>unseen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ECAEA3-28CA-F11C-3C0E-26C69851B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372" y="1324253"/>
            <a:ext cx="8438243" cy="2788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A931E7-338D-7B5E-BA83-566AE4FD7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3813134"/>
            <a:ext cx="11353800" cy="188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87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32CF-3852-16F6-4246-CEA6E5199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 in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E5AF7-13E3-E157-2A9B-BF19D8FC8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" y="1935797"/>
            <a:ext cx="5825490" cy="4351338"/>
          </a:xfrm>
        </p:spPr>
        <p:txBody>
          <a:bodyPr>
            <a:normAutofit fontScale="92500" lnSpcReduction="10000"/>
          </a:bodyPr>
          <a:lstStyle/>
          <a:p>
            <a:pPr marL="342900" marR="0" lvl="0" indent="-342900" rtl="0">
              <a:lnSpc>
                <a:spcPct val="103000"/>
              </a:lnSpc>
              <a:spcBef>
                <a:spcPts val="0"/>
              </a:spcBef>
              <a:spcAft>
                <a:spcPts val="455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rgbClr val="20242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Fundamental Concepts of AI</a:t>
            </a:r>
            <a:endParaRPr lang="en-US" sz="24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3000"/>
              </a:lnSpc>
              <a:spcBef>
                <a:spcPts val="0"/>
              </a:spcBef>
              <a:spcAft>
                <a:spcPts val="455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rgbClr val="20242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Introduction to Deep Neural Network</a:t>
            </a:r>
            <a:endParaRPr lang="en-US" sz="24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3000"/>
              </a:lnSpc>
              <a:spcBef>
                <a:spcPts val="0"/>
              </a:spcBef>
              <a:spcAft>
                <a:spcPts val="455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rgbClr val="20242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Attention Mechanism</a:t>
            </a:r>
            <a:endParaRPr lang="en-US" sz="24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3000"/>
              </a:lnSpc>
              <a:spcBef>
                <a:spcPts val="0"/>
              </a:spcBef>
              <a:spcAft>
                <a:spcPts val="455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rgbClr val="20242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Transformer Architecture</a:t>
            </a:r>
            <a:endParaRPr lang="en-US" sz="24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3000"/>
              </a:lnSpc>
              <a:spcBef>
                <a:spcPts val="0"/>
              </a:spcBef>
              <a:spcAft>
                <a:spcPts val="455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rgbClr val="20242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Fundamental Concepts of LLM</a:t>
            </a:r>
            <a:endParaRPr lang="en-US" sz="24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lnSpc>
                <a:spcPct val="103000"/>
              </a:lnSpc>
              <a:spcBef>
                <a:spcPts val="0"/>
              </a:spcBef>
              <a:spcAft>
                <a:spcPts val="455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rgbClr val="20242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Fine-tuning of LLMs</a:t>
            </a:r>
            <a:endParaRPr lang="en-US" sz="24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3000"/>
              </a:lnSpc>
              <a:spcBef>
                <a:spcPts val="0"/>
              </a:spcBef>
              <a:spcAft>
                <a:spcPts val="455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rgbClr val="20242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Applications of LLMs</a:t>
            </a:r>
            <a:endParaRPr lang="en-US" sz="24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lnSpc>
                <a:spcPct val="103000"/>
              </a:lnSpc>
              <a:spcBef>
                <a:spcPts val="0"/>
              </a:spcBef>
              <a:spcAft>
                <a:spcPts val="455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rgbClr val="20242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Reasoning in LLMs</a:t>
            </a:r>
            <a:endParaRPr lang="en-US" sz="24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3000"/>
              </a:lnSpc>
              <a:spcBef>
                <a:spcPts val="0"/>
              </a:spcBef>
              <a:spcAft>
                <a:spcPts val="455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rgbClr val="20242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Knowledge Management in LLMs</a:t>
            </a:r>
            <a:endParaRPr lang="en-US" sz="24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3000"/>
              </a:lnSpc>
              <a:spcBef>
                <a:spcPts val="0"/>
              </a:spcBef>
              <a:spcAft>
                <a:spcPts val="455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rgbClr val="20242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Prompting Techniques </a:t>
            </a:r>
            <a:endParaRPr lang="en-US" sz="24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3000"/>
              </a:lnSpc>
              <a:spcBef>
                <a:spcPts val="0"/>
              </a:spcBef>
              <a:spcAft>
                <a:spcPts val="455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rgbClr val="20242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Security, Bias and Alignment issues in LLMs</a:t>
            </a:r>
            <a:endParaRPr lang="en-US" sz="24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247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06CD-613C-300E-EA87-C601A0BC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278C2-3C04-CD23-4DC2-9512BD577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Using algorithms which are more </a:t>
            </a:r>
            <a:r>
              <a:rPr lang="en-US" dirty="0">
                <a:solidFill>
                  <a:srgbClr val="C00000"/>
                </a:solidFill>
              </a:rPr>
              <a:t>robust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against overfitting</a:t>
            </a:r>
          </a:p>
          <a:p>
            <a:r>
              <a:rPr lang="en-US" dirty="0">
                <a:solidFill>
                  <a:srgbClr val="C00000"/>
                </a:solidFill>
              </a:rPr>
              <a:t>Reducing complexity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of model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Train with </a:t>
            </a:r>
            <a:r>
              <a:rPr lang="en-US" dirty="0">
                <a:solidFill>
                  <a:srgbClr val="C00000"/>
                </a:solidFill>
              </a:rPr>
              <a:t>more data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Using </a:t>
            </a:r>
            <a:r>
              <a:rPr lang="en-US" dirty="0">
                <a:solidFill>
                  <a:srgbClr val="C00000"/>
                </a:solidFill>
              </a:rPr>
              <a:t>validation data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...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EC6490F5-22D5-708F-12B2-0E6470F53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590" y="2565083"/>
            <a:ext cx="3611880" cy="36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11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48D6-D2F6-B9E5-A8CE-FEFD846F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/ Test/ Validation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738CC-CDF3-5018-15E4-25CB97CED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To resolve the overfitting issue, we usually split into three subsets:</a:t>
            </a:r>
          </a:p>
          <a:p>
            <a:r>
              <a:rPr lang="en-US" dirty="0"/>
              <a:t>Train </a:t>
            </a:r>
          </a:p>
          <a:p>
            <a:r>
              <a:rPr lang="en-US" dirty="0"/>
              <a:t>Test</a:t>
            </a:r>
          </a:p>
          <a:p>
            <a:r>
              <a:rPr lang="en-US" dirty="0"/>
              <a:t>Validation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Best practice: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Train : 70%-80%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Validation : 5%-10%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Test: 10%-25%</a:t>
            </a:r>
          </a:p>
        </p:txBody>
      </p:sp>
      <p:pic>
        <p:nvPicPr>
          <p:cNvPr id="5" name="Picture 4" descr="A diagram of a training model&#10;&#10;Description automatically generated">
            <a:extLst>
              <a:ext uri="{FF2B5EF4-FFF2-40B4-BE49-F238E27FC236}">
                <a16:creationId xmlns:a16="http://schemas.microsoft.com/office/drawing/2014/main" id="{C563F806-C388-2059-BD3B-6D7BDD6B3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28" y="3131444"/>
            <a:ext cx="5980461" cy="336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FB7C954-465F-AE6D-257D-CC0862F8E8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33173" y="4001294"/>
          <a:ext cx="5588317" cy="2659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9973947" imgH="4747098" progId="Paint.Picture">
                  <p:embed/>
                </p:oleObj>
              </mc:Choice>
              <mc:Fallback>
                <p:oleObj name="Bitmap Image" r:id="rId3" imgW="9973947" imgH="4747098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FB7C954-465F-AE6D-257D-CC0862F8E8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33173" y="4001294"/>
                        <a:ext cx="5588317" cy="2659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62C37C6-F5E0-54D8-F326-5B9EFA304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Train and 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5BDBC-54C5-0D0A-1DD0-F36A5E06C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535"/>
            <a:ext cx="105156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Train and test data should be </a:t>
            </a:r>
            <a:r>
              <a:rPr lang="en-US" dirty="0">
                <a:solidFill>
                  <a:srgbClr val="FF0000"/>
                </a:solidFill>
              </a:rPr>
              <a:t>separate</a:t>
            </a:r>
            <a:r>
              <a:rPr lang="en-US" dirty="0"/>
              <a:t> completely</a:t>
            </a:r>
          </a:p>
          <a:p>
            <a:r>
              <a:rPr lang="en-US" dirty="0"/>
              <a:t>We should </a:t>
            </a:r>
            <a:r>
              <a:rPr lang="en-US" dirty="0">
                <a:solidFill>
                  <a:srgbClr val="FF0000"/>
                </a:solidFill>
              </a:rPr>
              <a:t>not touch test </a:t>
            </a:r>
            <a:r>
              <a:rPr lang="en-US" dirty="0"/>
              <a:t>set during training</a:t>
            </a:r>
          </a:p>
          <a:p>
            <a:r>
              <a:rPr lang="en-US" dirty="0">
                <a:solidFill>
                  <a:srgbClr val="FF0000"/>
                </a:solidFill>
              </a:rPr>
              <a:t>Before training</a:t>
            </a:r>
            <a:r>
              <a:rPr lang="en-US" dirty="0"/>
              <a:t>/learning, randomly split train and test data</a:t>
            </a:r>
          </a:p>
          <a:p>
            <a:r>
              <a:rPr lang="en-US" dirty="0"/>
              <a:t>The test set must simulate a real-world scenario using</a:t>
            </a:r>
            <a:r>
              <a:rPr lang="en-US" dirty="0">
                <a:solidFill>
                  <a:srgbClr val="FF0000"/>
                </a:solidFill>
              </a:rPr>
              <a:t> unseen data</a:t>
            </a:r>
          </a:p>
          <a:p>
            <a:r>
              <a:rPr lang="en-US" dirty="0"/>
              <a:t>Avoid over-sampling , under-sampling, etc. on </a:t>
            </a:r>
            <a:r>
              <a:rPr lang="en-US" dirty="0">
                <a:solidFill>
                  <a:srgbClr val="FF0000"/>
                </a:solidFill>
              </a:rPr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1016709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9060" y="627603"/>
            <a:ext cx="7976132" cy="470646"/>
          </a:xfrm>
          <a:prstGeom prst="rect">
            <a:avLst/>
          </a:prstGeom>
        </p:spPr>
        <p:txBody>
          <a:bodyPr vert="horz" wrap="square" lIns="0" tIns="27182" rIns="0" bIns="0" rtlCol="0" anchor="ctr">
            <a:spAutoFit/>
          </a:bodyPr>
          <a:lstStyle/>
          <a:p>
            <a:pPr marL="20136">
              <a:spcBef>
                <a:spcPts val="214"/>
              </a:spcBef>
            </a:pPr>
            <a:r>
              <a:rPr lang="en-US" sz="3200" spc="16" dirty="0">
                <a:latin typeface="Arial"/>
                <a:cs typeface="Arial"/>
              </a:rPr>
              <a:t>Some</a:t>
            </a:r>
            <a:r>
              <a:rPr lang="en-US" sz="3200" spc="-40" dirty="0"/>
              <a:t> </a:t>
            </a:r>
            <a:r>
              <a:rPr lang="en-US" sz="3200" spc="16" dirty="0">
                <a:latin typeface="Arial"/>
                <a:cs typeface="Arial"/>
              </a:rPr>
              <a:t>Supervised Approaches</a:t>
            </a:r>
            <a:endParaRPr sz="3200" spc="-63" dirty="0"/>
          </a:p>
        </p:txBody>
      </p:sp>
      <p:sp>
        <p:nvSpPr>
          <p:cNvPr id="4" name="object 4"/>
          <p:cNvSpPr txBox="1"/>
          <p:nvPr/>
        </p:nvSpPr>
        <p:spPr>
          <a:xfrm>
            <a:off x="1946844" y="1713395"/>
            <a:ext cx="1802617" cy="1594039"/>
          </a:xfrm>
          <a:prstGeom prst="rect">
            <a:avLst/>
          </a:prstGeom>
        </p:spPr>
        <p:txBody>
          <a:bodyPr vert="horz" wrap="square" lIns="0" tIns="26175" rIns="0" bIns="0" rtlCol="0">
            <a:spAutoFit/>
          </a:bodyPr>
          <a:lstStyle/>
          <a:p>
            <a:pPr marL="409757">
              <a:spcBef>
                <a:spcPts val="206"/>
              </a:spcBef>
            </a:pPr>
            <a:r>
              <a:rPr sz="952" b="1" u="sng" spc="16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Arial"/>
                <a:cs typeface="Arial"/>
              </a:rPr>
              <a:t>Regression</a:t>
            </a:r>
            <a:endParaRPr sz="952"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952" dirty="0">
              <a:latin typeface="Arial"/>
              <a:cs typeface="Arial"/>
            </a:endParaRPr>
          </a:p>
          <a:p>
            <a:pPr marL="20136" marR="8053">
              <a:lnSpc>
                <a:spcPct val="98000"/>
              </a:lnSpc>
            </a:pPr>
            <a:r>
              <a:rPr sz="952" spc="16" dirty="0">
                <a:latin typeface="Arial MT"/>
                <a:cs typeface="Arial MT"/>
              </a:rPr>
              <a:t>Learn </a:t>
            </a:r>
            <a:r>
              <a:rPr sz="952" spc="24" dirty="0">
                <a:latin typeface="Arial MT"/>
                <a:cs typeface="Arial MT"/>
              </a:rPr>
              <a:t>a </a:t>
            </a:r>
            <a:r>
              <a:rPr sz="952" spc="-246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line/curve </a:t>
            </a:r>
            <a:r>
              <a:rPr sz="952" spc="16" dirty="0">
                <a:latin typeface="Arial MT"/>
                <a:cs typeface="Arial MT"/>
              </a:rPr>
              <a:t>(the model)</a:t>
            </a:r>
            <a:r>
              <a:rPr sz="952" spc="24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using </a:t>
            </a:r>
            <a:r>
              <a:rPr sz="952" spc="16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training</a:t>
            </a:r>
            <a:r>
              <a:rPr sz="952" dirty="0">
                <a:latin typeface="Arial MT"/>
                <a:cs typeface="Arial MT"/>
              </a:rPr>
              <a:t> </a:t>
            </a:r>
            <a:r>
              <a:rPr sz="952" spc="16" dirty="0">
                <a:latin typeface="Arial MT"/>
                <a:cs typeface="Arial MT"/>
              </a:rPr>
              <a:t>data</a:t>
            </a:r>
            <a:r>
              <a:rPr sz="952" spc="8" dirty="0">
                <a:latin typeface="Arial MT"/>
                <a:cs typeface="Arial MT"/>
              </a:rPr>
              <a:t> consisting of</a:t>
            </a:r>
            <a:endParaRPr sz="952" dirty="0">
              <a:latin typeface="Arial MT"/>
              <a:cs typeface="Arial MT"/>
            </a:endParaRPr>
          </a:p>
          <a:p>
            <a:pPr marL="20136" marR="45306">
              <a:lnSpc>
                <a:spcPts val="1110"/>
              </a:lnSpc>
              <a:spcBef>
                <a:spcPts val="40"/>
              </a:spcBef>
            </a:pPr>
            <a:r>
              <a:rPr sz="952" spc="8" dirty="0">
                <a:latin typeface="Arial MT"/>
                <a:cs typeface="Arial MT"/>
              </a:rPr>
              <a:t>Input-output</a:t>
            </a:r>
            <a:r>
              <a:rPr sz="952" spc="16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pairs</a:t>
            </a:r>
            <a:r>
              <a:rPr lang="en-US" sz="952" spc="8" dirty="0">
                <a:latin typeface="Arial MT"/>
                <a:cs typeface="Arial MT"/>
              </a:rPr>
              <a:t>.</a:t>
            </a:r>
            <a:endParaRPr sz="952" dirty="0">
              <a:latin typeface="Arial MT"/>
              <a:cs typeface="Arial MT"/>
            </a:endParaRPr>
          </a:p>
          <a:p>
            <a:pPr marL="20136" marR="227531">
              <a:lnSpc>
                <a:spcPts val="1110"/>
              </a:lnSpc>
              <a:spcBef>
                <a:spcPts val="8"/>
              </a:spcBef>
            </a:pPr>
            <a:r>
              <a:rPr sz="952" spc="24" dirty="0">
                <a:latin typeface="Arial MT"/>
                <a:cs typeface="Arial MT"/>
              </a:rPr>
              <a:t>Use </a:t>
            </a:r>
            <a:r>
              <a:rPr sz="952" spc="8" dirty="0">
                <a:latin typeface="Arial MT"/>
                <a:cs typeface="Arial MT"/>
              </a:rPr>
              <a:t>it </a:t>
            </a:r>
            <a:r>
              <a:rPr sz="952" spc="16" dirty="0">
                <a:latin typeface="Arial MT"/>
                <a:cs typeface="Arial MT"/>
              </a:rPr>
              <a:t>to </a:t>
            </a:r>
            <a:r>
              <a:rPr sz="952" spc="8" dirty="0">
                <a:latin typeface="Arial MT"/>
                <a:cs typeface="Arial MT"/>
              </a:rPr>
              <a:t>predict </a:t>
            </a:r>
            <a:r>
              <a:rPr sz="952" spc="16" dirty="0">
                <a:latin typeface="Arial MT"/>
                <a:cs typeface="Arial MT"/>
              </a:rPr>
              <a:t>the outputs </a:t>
            </a:r>
            <a:r>
              <a:rPr sz="952" spc="-254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for</a:t>
            </a:r>
            <a:r>
              <a:rPr sz="952" dirty="0">
                <a:latin typeface="Arial MT"/>
                <a:cs typeface="Arial MT"/>
              </a:rPr>
              <a:t> </a:t>
            </a:r>
            <a:r>
              <a:rPr sz="952" spc="24" dirty="0">
                <a:latin typeface="Arial MT"/>
                <a:cs typeface="Arial MT"/>
              </a:rPr>
              <a:t>new</a:t>
            </a:r>
            <a:r>
              <a:rPr sz="952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inputs</a:t>
            </a:r>
            <a:endParaRPr lang="en-US" sz="952" spc="8" dirty="0">
              <a:latin typeface="Arial MT"/>
              <a:cs typeface="Arial MT"/>
            </a:endParaRPr>
          </a:p>
          <a:p>
            <a:pPr marL="20136" marR="227531">
              <a:lnSpc>
                <a:spcPts val="1110"/>
              </a:lnSpc>
              <a:spcBef>
                <a:spcPts val="8"/>
              </a:spcBef>
            </a:pPr>
            <a:endParaRPr lang="en-US" sz="952" spc="8" dirty="0">
              <a:latin typeface="Arial MT"/>
              <a:cs typeface="Arial MT"/>
            </a:endParaRPr>
          </a:p>
          <a:p>
            <a:pPr marL="20136" marR="227531">
              <a:lnSpc>
                <a:spcPts val="1110"/>
              </a:lnSpc>
              <a:spcBef>
                <a:spcPts val="8"/>
              </a:spcBef>
            </a:pPr>
            <a:r>
              <a:rPr lang="en-US" sz="952" dirty="0">
                <a:latin typeface="Arial MT"/>
                <a:cs typeface="Arial MT"/>
              </a:rPr>
              <a:t>Linear Regression</a:t>
            </a:r>
          </a:p>
          <a:p>
            <a:pPr marL="20136" marR="227531">
              <a:lnSpc>
                <a:spcPts val="1110"/>
              </a:lnSpc>
              <a:spcBef>
                <a:spcPts val="8"/>
              </a:spcBef>
            </a:pPr>
            <a:r>
              <a:rPr lang="en-US" sz="952" dirty="0">
                <a:latin typeface="Arial MT"/>
                <a:cs typeface="Arial MT"/>
              </a:rPr>
              <a:t>Logistic Regression, </a:t>
            </a:r>
          </a:p>
          <a:p>
            <a:pPr marL="20136" marR="227531">
              <a:lnSpc>
                <a:spcPts val="1110"/>
              </a:lnSpc>
              <a:spcBef>
                <a:spcPts val="8"/>
              </a:spcBef>
            </a:pPr>
            <a:r>
              <a:rPr lang="en-US" sz="952" dirty="0">
                <a:latin typeface="Arial MT"/>
                <a:cs typeface="Arial MT"/>
              </a:rPr>
              <a:t>Support Vector Machines</a:t>
            </a:r>
            <a:endParaRPr sz="952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6844" y="3820729"/>
            <a:ext cx="2109767" cy="1345381"/>
          </a:xfrm>
          <a:prstGeom prst="rect">
            <a:avLst/>
          </a:prstGeom>
        </p:spPr>
        <p:txBody>
          <a:bodyPr vert="horz" wrap="square" lIns="0" tIns="26175" rIns="0" bIns="0" rtlCol="0">
            <a:spAutoFit/>
          </a:bodyPr>
          <a:lstStyle/>
          <a:p>
            <a:pPr marL="587955">
              <a:spcBef>
                <a:spcPts val="206"/>
              </a:spcBef>
            </a:pPr>
            <a:r>
              <a:rPr sz="952" b="1" u="sng" spc="8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Arial"/>
                <a:cs typeface="Arial"/>
              </a:rPr>
              <a:t>Classification</a:t>
            </a:r>
            <a:endParaRPr sz="952" dirty="0">
              <a:latin typeface="Arial"/>
              <a:cs typeface="Arial"/>
            </a:endParaRPr>
          </a:p>
          <a:p>
            <a:pPr>
              <a:spcBef>
                <a:spcPts val="48"/>
              </a:spcBef>
            </a:pPr>
            <a:endParaRPr sz="952" dirty="0">
              <a:latin typeface="Arial"/>
              <a:cs typeface="Arial"/>
            </a:endParaRPr>
          </a:p>
          <a:p>
            <a:pPr marL="20136" marR="314114">
              <a:lnSpc>
                <a:spcPts val="1126"/>
              </a:lnSpc>
            </a:pPr>
            <a:r>
              <a:rPr sz="952" spc="16" dirty="0">
                <a:latin typeface="Arial MT"/>
                <a:cs typeface="Arial MT"/>
              </a:rPr>
              <a:t>Learn </a:t>
            </a:r>
            <a:r>
              <a:rPr lang="en-US" sz="952" spc="24" dirty="0">
                <a:latin typeface="Arial MT"/>
                <a:cs typeface="Arial MT"/>
              </a:rPr>
              <a:t>to </a:t>
            </a:r>
            <a:r>
              <a:rPr sz="952" spc="16" dirty="0">
                <a:latin typeface="Arial MT"/>
                <a:cs typeface="Arial MT"/>
              </a:rPr>
              <a:t>separat</a:t>
            </a:r>
            <a:r>
              <a:rPr lang="en-US" sz="952" spc="16" dirty="0">
                <a:latin typeface="Arial MT"/>
                <a:cs typeface="Arial MT"/>
              </a:rPr>
              <a:t>e different classes </a:t>
            </a:r>
            <a:r>
              <a:rPr sz="952" spc="16" dirty="0">
                <a:latin typeface="Arial MT"/>
                <a:cs typeface="Arial MT"/>
              </a:rPr>
              <a:t>(the</a:t>
            </a:r>
            <a:r>
              <a:rPr sz="952" dirty="0">
                <a:latin typeface="Arial MT"/>
                <a:cs typeface="Arial MT"/>
              </a:rPr>
              <a:t> </a:t>
            </a:r>
            <a:r>
              <a:rPr sz="952" spc="16" dirty="0">
                <a:latin typeface="Arial MT"/>
                <a:cs typeface="Arial MT"/>
              </a:rPr>
              <a:t>model)</a:t>
            </a:r>
            <a:r>
              <a:rPr sz="952" spc="8" dirty="0">
                <a:latin typeface="Arial MT"/>
                <a:cs typeface="Arial MT"/>
              </a:rPr>
              <a:t> </a:t>
            </a:r>
            <a:r>
              <a:rPr sz="952" spc="16" dirty="0">
                <a:latin typeface="Arial MT"/>
                <a:cs typeface="Arial MT"/>
              </a:rPr>
              <a:t>using</a:t>
            </a:r>
            <a:r>
              <a:rPr sz="952" spc="8" dirty="0">
                <a:latin typeface="Arial MT"/>
                <a:cs typeface="Arial MT"/>
              </a:rPr>
              <a:t> training</a:t>
            </a:r>
            <a:r>
              <a:rPr sz="952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data</a:t>
            </a:r>
            <a:r>
              <a:rPr lang="en-US" sz="952" spc="8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consisting</a:t>
            </a:r>
            <a:r>
              <a:rPr sz="952" spc="16" dirty="0">
                <a:latin typeface="Arial MT"/>
                <a:cs typeface="Arial MT"/>
              </a:rPr>
              <a:t> of</a:t>
            </a:r>
            <a:r>
              <a:rPr sz="952" spc="24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input-output</a:t>
            </a:r>
            <a:r>
              <a:rPr sz="952" spc="24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pairs</a:t>
            </a:r>
            <a:endParaRPr lang="en-US" sz="952" spc="8" dirty="0">
              <a:latin typeface="Arial MT"/>
              <a:cs typeface="Arial MT"/>
            </a:endParaRPr>
          </a:p>
          <a:p>
            <a:pPr marL="20136" marR="314114">
              <a:lnSpc>
                <a:spcPts val="1126"/>
              </a:lnSpc>
            </a:pPr>
            <a:r>
              <a:rPr lang="en-US" sz="952" spc="24" dirty="0">
                <a:latin typeface="Arial MT"/>
                <a:cs typeface="Arial MT"/>
              </a:rPr>
              <a:t>Use </a:t>
            </a:r>
            <a:r>
              <a:rPr lang="en-US" sz="952" spc="8" dirty="0">
                <a:latin typeface="Arial MT"/>
                <a:cs typeface="Arial MT"/>
              </a:rPr>
              <a:t>it </a:t>
            </a:r>
            <a:r>
              <a:rPr lang="en-US" sz="952" spc="16" dirty="0">
                <a:latin typeface="Arial MT"/>
                <a:cs typeface="Arial MT"/>
              </a:rPr>
              <a:t>to </a:t>
            </a:r>
            <a:r>
              <a:rPr lang="en-US" sz="952" spc="8" dirty="0">
                <a:latin typeface="Arial MT"/>
                <a:cs typeface="Arial MT"/>
              </a:rPr>
              <a:t>identify </a:t>
            </a:r>
            <a:r>
              <a:rPr lang="en-US" sz="952" spc="16" dirty="0">
                <a:latin typeface="Arial MT"/>
                <a:cs typeface="Arial MT"/>
              </a:rPr>
              <a:t>the </a:t>
            </a:r>
            <a:r>
              <a:rPr lang="en-US" sz="952" spc="8" dirty="0">
                <a:latin typeface="Arial MT"/>
                <a:cs typeface="Arial MT"/>
              </a:rPr>
              <a:t>labels for </a:t>
            </a:r>
            <a:r>
              <a:rPr lang="en-US" sz="952" spc="24" dirty="0">
                <a:latin typeface="Arial MT"/>
                <a:cs typeface="Arial MT"/>
              </a:rPr>
              <a:t>new </a:t>
            </a:r>
            <a:r>
              <a:rPr lang="en-US" sz="952" spc="-246" dirty="0">
                <a:latin typeface="Arial MT"/>
                <a:cs typeface="Arial MT"/>
              </a:rPr>
              <a:t> </a:t>
            </a:r>
            <a:r>
              <a:rPr lang="en-US" sz="952" spc="16" dirty="0">
                <a:latin typeface="Arial MT"/>
                <a:cs typeface="Arial MT"/>
              </a:rPr>
              <a:t>inputs</a:t>
            </a:r>
          </a:p>
          <a:p>
            <a:pPr marL="20136" marR="314114">
              <a:lnSpc>
                <a:spcPts val="1126"/>
              </a:lnSpc>
            </a:pPr>
            <a:endParaRPr sz="952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6843" y="5159214"/>
            <a:ext cx="1947632" cy="814798"/>
          </a:xfrm>
          <a:prstGeom prst="rect">
            <a:avLst/>
          </a:prstGeom>
        </p:spPr>
        <p:txBody>
          <a:bodyPr vert="horz" wrap="square" lIns="0" tIns="32218" rIns="0" bIns="0" rtlCol="0">
            <a:spAutoFit/>
          </a:bodyPr>
          <a:lstStyle/>
          <a:p>
            <a:pPr marL="20136" marR="8053">
              <a:lnSpc>
                <a:spcPts val="1126"/>
              </a:lnSpc>
              <a:spcBef>
                <a:spcPts val="254"/>
              </a:spcBef>
            </a:pPr>
            <a:endParaRPr lang="en-US" sz="952" spc="16" dirty="0">
              <a:latin typeface="Arial MT"/>
              <a:cs typeface="Arial MT"/>
            </a:endParaRPr>
          </a:p>
          <a:p>
            <a:pPr marL="20136" marR="8053">
              <a:lnSpc>
                <a:spcPts val="1126"/>
              </a:lnSpc>
              <a:spcBef>
                <a:spcPts val="254"/>
              </a:spcBef>
            </a:pPr>
            <a:r>
              <a:rPr lang="en-US" sz="952" dirty="0">
                <a:latin typeface="Arial MT"/>
                <a:cs typeface="Arial MT"/>
              </a:rPr>
              <a:t>Support Vector Machines,</a:t>
            </a:r>
            <a:br>
              <a:rPr lang="en-US" sz="952" dirty="0">
                <a:latin typeface="Arial MT"/>
                <a:cs typeface="Arial MT"/>
              </a:rPr>
            </a:br>
            <a:r>
              <a:rPr lang="en-US" sz="952" dirty="0">
                <a:latin typeface="Arial MT"/>
                <a:cs typeface="Arial MT"/>
              </a:rPr>
              <a:t>Decision Trees, </a:t>
            </a:r>
          </a:p>
          <a:p>
            <a:pPr marL="20136" marR="8053">
              <a:lnSpc>
                <a:spcPts val="1126"/>
              </a:lnSpc>
              <a:spcBef>
                <a:spcPts val="254"/>
              </a:spcBef>
            </a:pPr>
            <a:r>
              <a:rPr lang="en-US" sz="952" dirty="0">
                <a:latin typeface="Arial MT"/>
                <a:cs typeface="Arial MT"/>
              </a:rPr>
              <a:t>Neural Networks</a:t>
            </a:r>
            <a:br>
              <a:rPr lang="en-US" sz="952" dirty="0">
                <a:latin typeface="Arial MT"/>
                <a:cs typeface="Arial MT"/>
              </a:rPr>
            </a:br>
            <a:endParaRPr sz="952" dirty="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94372" y="3656149"/>
            <a:ext cx="7993951" cy="0"/>
          </a:xfrm>
          <a:custGeom>
            <a:avLst/>
            <a:gdLst/>
            <a:ahLst/>
            <a:cxnLst/>
            <a:rect l="l" t="t" r="r" b="b"/>
            <a:pathLst>
              <a:path w="5040630">
                <a:moveTo>
                  <a:pt x="0" y="0"/>
                </a:moveTo>
                <a:lnTo>
                  <a:pt x="504018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2317" y="3908860"/>
            <a:ext cx="888215" cy="101476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007876" y="5022026"/>
            <a:ext cx="1161464" cy="418270"/>
          </a:xfrm>
          <a:prstGeom prst="rect">
            <a:avLst/>
          </a:prstGeom>
        </p:spPr>
        <p:txBody>
          <a:bodyPr vert="horz" wrap="square" lIns="0" tIns="33225" rIns="0" bIns="0" rtlCol="0">
            <a:spAutoFit/>
          </a:bodyPr>
          <a:lstStyle/>
          <a:p>
            <a:pPr marL="80542" marR="68460" indent="93630" algn="ctr">
              <a:lnSpc>
                <a:spcPts val="983"/>
              </a:lnSpc>
              <a:spcBef>
                <a:spcPts val="262"/>
              </a:spcBef>
              <a:tabLst>
                <a:tab pos="1670240" algn="l"/>
              </a:tabLst>
            </a:pPr>
            <a:r>
              <a:rPr sz="1269" spc="-11" baseline="5050" dirty="0">
                <a:latin typeface="Arial MT"/>
                <a:cs typeface="Arial MT"/>
              </a:rPr>
              <a:t>Two-Class</a:t>
            </a:r>
            <a:r>
              <a:rPr lang="en-US" sz="952" dirty="0">
                <a:latin typeface="Arial MT"/>
                <a:cs typeface="Arial MT"/>
              </a:rPr>
              <a:t> </a:t>
            </a:r>
            <a:r>
              <a:rPr sz="1269" baseline="5050" dirty="0">
                <a:latin typeface="Arial MT"/>
                <a:cs typeface="Arial MT"/>
              </a:rPr>
              <a:t>Nonlinear</a:t>
            </a:r>
            <a:r>
              <a:rPr sz="1269" spc="-11" baseline="5050" dirty="0">
                <a:latin typeface="Arial MT"/>
                <a:cs typeface="Arial MT"/>
              </a:rPr>
              <a:t> </a:t>
            </a:r>
            <a:r>
              <a:rPr sz="1269" baseline="5050" dirty="0">
                <a:latin typeface="Arial MT"/>
                <a:cs typeface="Arial MT"/>
              </a:rPr>
              <a:t>Classification</a:t>
            </a:r>
            <a:r>
              <a:rPr sz="1269" spc="59" baseline="5050" dirty="0">
                <a:latin typeface="Arial MT"/>
                <a:cs typeface="Arial MT"/>
              </a:rPr>
              <a:t> </a:t>
            </a:r>
            <a:r>
              <a:rPr lang="en-US" sz="952" dirty="0">
                <a:latin typeface="Arial MT"/>
                <a:cs typeface="Arial MT"/>
              </a:rPr>
              <a:t> </a:t>
            </a:r>
            <a:endParaRPr sz="952" dirty="0">
              <a:latin typeface="Arial MT"/>
              <a:cs typeface="Arial M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A77ACF-DD6F-088A-F8A0-9C8E69EBF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806" y="1903584"/>
            <a:ext cx="2299540" cy="1703363"/>
          </a:xfrm>
          <a:prstGeom prst="rect">
            <a:avLst/>
          </a:prstGeom>
        </p:spPr>
      </p:pic>
      <p:sp>
        <p:nvSpPr>
          <p:cNvPr id="19" name="object 5">
            <a:extLst>
              <a:ext uri="{FF2B5EF4-FFF2-40B4-BE49-F238E27FC236}">
                <a16:creationId xmlns:a16="http://schemas.microsoft.com/office/drawing/2014/main" id="{A83C35BE-6979-5834-A261-B30109A965FA}"/>
              </a:ext>
            </a:extLst>
          </p:cNvPr>
          <p:cNvSpPr txBox="1"/>
          <p:nvPr/>
        </p:nvSpPr>
        <p:spPr>
          <a:xfrm>
            <a:off x="6157415" y="3974381"/>
            <a:ext cx="2234526" cy="883717"/>
          </a:xfrm>
          <a:prstGeom prst="rect">
            <a:avLst/>
          </a:prstGeom>
        </p:spPr>
        <p:txBody>
          <a:bodyPr vert="horz" wrap="square" lIns="0" tIns="26175" rIns="0" bIns="0" rtlCol="0">
            <a:spAutoFit/>
          </a:bodyPr>
          <a:lstStyle/>
          <a:p>
            <a:pPr marL="409757">
              <a:spcBef>
                <a:spcPts val="206"/>
              </a:spcBef>
            </a:pPr>
            <a:r>
              <a:rPr lang="en-US" sz="952" b="1" spc="16" dirty="0">
                <a:uFill>
                  <a:solidFill>
                    <a:srgbClr val="0000CC"/>
                  </a:solidFill>
                </a:uFill>
                <a:latin typeface="Arial"/>
                <a:cs typeface="Arial"/>
              </a:rPr>
              <a:t>Ensembles</a:t>
            </a:r>
            <a:endParaRPr sz="952" b="1" spc="16" dirty="0">
              <a:uFill>
                <a:solidFill>
                  <a:srgbClr val="0000CC"/>
                </a:solidFill>
              </a:uFill>
              <a:latin typeface="Arial"/>
              <a:cs typeface="Arial"/>
            </a:endParaRPr>
          </a:p>
          <a:p>
            <a:pPr>
              <a:spcBef>
                <a:spcPts val="48"/>
              </a:spcBef>
            </a:pPr>
            <a:endParaRPr sz="952" dirty="0">
              <a:latin typeface="Arial"/>
              <a:cs typeface="Arial"/>
            </a:endParaRPr>
          </a:p>
          <a:p>
            <a:pPr marL="20136" marR="314114">
              <a:lnSpc>
                <a:spcPts val="1126"/>
              </a:lnSpc>
            </a:pPr>
            <a:r>
              <a:rPr lang="en-US" sz="952" spc="16" dirty="0">
                <a:latin typeface="Arial MT"/>
                <a:cs typeface="Arial MT"/>
              </a:rPr>
              <a:t>Ensemble methods are machine learning techniques that combines several models in order to produce optimal models</a:t>
            </a:r>
            <a:endParaRPr sz="952" dirty="0">
              <a:latin typeface="Arial MT"/>
              <a:cs typeface="Arial MT"/>
            </a:endParaRPr>
          </a:p>
        </p:txBody>
      </p:sp>
      <p:pic>
        <p:nvPicPr>
          <p:cNvPr id="21" name="Picture 20" descr="A picture containing calendar&#10;&#10;Description automatically generated">
            <a:extLst>
              <a:ext uri="{FF2B5EF4-FFF2-40B4-BE49-F238E27FC236}">
                <a16:creationId xmlns:a16="http://schemas.microsoft.com/office/drawing/2014/main" id="{C19FD382-0831-0F1C-61EA-958408C2E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892" y="3820728"/>
            <a:ext cx="2508476" cy="1839549"/>
          </a:xfrm>
          <a:prstGeom prst="rect">
            <a:avLst/>
          </a:prstGeom>
        </p:spPr>
      </p:pic>
      <p:sp>
        <p:nvSpPr>
          <p:cNvPr id="26" name="object 4">
            <a:extLst>
              <a:ext uri="{FF2B5EF4-FFF2-40B4-BE49-F238E27FC236}">
                <a16:creationId xmlns:a16="http://schemas.microsoft.com/office/drawing/2014/main" id="{B1AC5166-B3E4-7B15-35C6-54C1600021E8}"/>
              </a:ext>
            </a:extLst>
          </p:cNvPr>
          <p:cNvSpPr txBox="1"/>
          <p:nvPr/>
        </p:nvSpPr>
        <p:spPr>
          <a:xfrm>
            <a:off x="6231603" y="1915379"/>
            <a:ext cx="1522717" cy="1467979"/>
          </a:xfrm>
          <a:prstGeom prst="rect">
            <a:avLst/>
          </a:prstGeom>
        </p:spPr>
        <p:txBody>
          <a:bodyPr vert="horz" wrap="square" lIns="0" tIns="26175" rIns="0" bIns="0" rtlCol="0">
            <a:spAutoFit/>
          </a:bodyPr>
          <a:lstStyle/>
          <a:p>
            <a:pPr marL="409757">
              <a:spcBef>
                <a:spcPts val="206"/>
              </a:spcBef>
            </a:pPr>
            <a:r>
              <a:rPr lang="en-US" sz="952" b="1" spc="16" dirty="0">
                <a:uFill>
                  <a:solidFill>
                    <a:srgbClr val="0000CC"/>
                  </a:solidFill>
                </a:uFill>
                <a:latin typeface="Arial"/>
                <a:cs typeface="Arial"/>
              </a:rPr>
              <a:t>SVM</a:t>
            </a:r>
            <a:endParaRPr sz="952"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952" dirty="0">
              <a:latin typeface="Arial"/>
              <a:cs typeface="Arial"/>
            </a:endParaRPr>
          </a:p>
          <a:p>
            <a:pPr marL="20136" marR="8053">
              <a:lnSpc>
                <a:spcPct val="98000"/>
              </a:lnSpc>
            </a:pPr>
            <a:r>
              <a:rPr lang="en-US" sz="952" spc="16" dirty="0">
                <a:latin typeface="Arial MT"/>
                <a:cs typeface="Arial MT"/>
              </a:rPr>
              <a:t>Support Vector Machine (SVM) models have the ability to perform a non-linear regression / classification by mapping their inputs into high-dimensional feature spaces</a:t>
            </a:r>
            <a:endParaRPr sz="952" dirty="0">
              <a:latin typeface="Arial MT"/>
              <a:cs typeface="Arial MT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CE4DCB-2571-5104-038B-BA114D07E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4319" y="1730798"/>
            <a:ext cx="2773320" cy="155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46477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>
            <a:extLst>
              <a:ext uri="{FF2B5EF4-FFF2-40B4-BE49-F238E27FC236}">
                <a16:creationId xmlns:a16="http://schemas.microsoft.com/office/drawing/2014/main" id="{9333DD2B-D79D-46A0-71FA-75EC1B403C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dirty="0"/>
              <a:t>Unsupervised Learning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A1941BAC-A42A-4AAD-0471-4F302CC58A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tr-TR" altLang="en-US" dirty="0"/>
              <a:t>Learning </a:t>
            </a:r>
            <a:r>
              <a:rPr lang="en-US" altLang="en-US" dirty="0"/>
              <a:t>about </a:t>
            </a:r>
            <a:r>
              <a:rPr lang="en-US" altLang="en-US" dirty="0">
                <a:solidFill>
                  <a:srgbClr val="C00000"/>
                </a:solidFill>
              </a:rPr>
              <a:t>relations</a:t>
            </a:r>
            <a:r>
              <a:rPr lang="en-US" altLang="en-US" dirty="0"/>
              <a:t> in data</a:t>
            </a:r>
          </a:p>
          <a:p>
            <a:pPr eaLnBrk="1" hangingPunct="1"/>
            <a:r>
              <a:rPr lang="en-US" altLang="en-US" dirty="0"/>
              <a:t>Most available data is</a:t>
            </a:r>
            <a:r>
              <a:rPr lang="en-US" altLang="en-US" dirty="0">
                <a:solidFill>
                  <a:srgbClr val="C00000"/>
                </a:solidFill>
              </a:rPr>
              <a:t> unlabeled</a:t>
            </a:r>
          </a:p>
          <a:p>
            <a:pPr eaLnBrk="1" hangingPunct="1"/>
            <a:r>
              <a:rPr lang="en-US" dirty="0"/>
              <a:t>Labeled data can be </a:t>
            </a:r>
            <a:r>
              <a:rPr lang="en-US" dirty="0">
                <a:solidFill>
                  <a:srgbClr val="C00000"/>
                </a:solidFill>
              </a:rPr>
              <a:t>expensive</a:t>
            </a:r>
            <a:r>
              <a:rPr lang="en-US" dirty="0"/>
              <a:t> and time-consuming to obtain</a:t>
            </a:r>
          </a:p>
          <a:p>
            <a:pPr marL="0" indent="0" eaLnBrk="1" hangingPunct="1">
              <a:buNone/>
            </a:pPr>
            <a:r>
              <a:rPr lang="en-US" altLang="en-US" dirty="0">
                <a:solidFill>
                  <a:srgbClr val="C00000"/>
                </a:solidFill>
              </a:rPr>
              <a:t> </a:t>
            </a:r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dirty="0"/>
              <a:t>Goal: </a:t>
            </a:r>
          </a:p>
          <a:p>
            <a:pPr lvl="1"/>
            <a:r>
              <a:rPr lang="en-US" dirty="0"/>
              <a:t>Reveal</a:t>
            </a:r>
            <a:r>
              <a:rPr lang="en-US" dirty="0">
                <a:solidFill>
                  <a:srgbClr val="C00000"/>
                </a:solidFill>
              </a:rPr>
              <a:t> structure of data</a:t>
            </a:r>
          </a:p>
          <a:p>
            <a:pPr lvl="1"/>
            <a:r>
              <a:rPr lang="en-US" dirty="0"/>
              <a:t>Detect</a:t>
            </a:r>
            <a:r>
              <a:rPr lang="en-US" dirty="0">
                <a:solidFill>
                  <a:srgbClr val="C00000"/>
                </a:solidFill>
              </a:rPr>
              <a:t> similarities / distances</a:t>
            </a:r>
          </a:p>
          <a:p>
            <a:pPr lvl="1"/>
            <a:r>
              <a:rPr lang="en-US" dirty="0"/>
              <a:t>Detect</a:t>
            </a:r>
            <a:r>
              <a:rPr lang="en-US" dirty="0">
                <a:solidFill>
                  <a:srgbClr val="C00000"/>
                </a:solidFill>
              </a:rPr>
              <a:t> anomalies</a:t>
            </a:r>
          </a:p>
          <a:p>
            <a:pPr lvl="1"/>
            <a:r>
              <a:rPr lang="en-US" altLang="en-US" dirty="0"/>
              <a:t>Extracting </a:t>
            </a:r>
            <a:r>
              <a:rPr lang="en-US" altLang="en-US" dirty="0">
                <a:solidFill>
                  <a:srgbClr val="C00000"/>
                </a:solidFill>
              </a:rPr>
              <a:t>patterns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</a:rPr>
              <a:t>Summarizing</a:t>
            </a:r>
            <a:r>
              <a:rPr lang="en-US" altLang="en-US" dirty="0"/>
              <a:t> data</a:t>
            </a:r>
          </a:p>
          <a:p>
            <a:pPr lvl="1"/>
            <a:r>
              <a:rPr lang="en-US" altLang="en-US" dirty="0"/>
              <a:t>Discovering </a:t>
            </a:r>
            <a:r>
              <a:rPr lang="en-US" altLang="en-US" dirty="0">
                <a:solidFill>
                  <a:srgbClr val="C00000"/>
                </a:solidFill>
              </a:rPr>
              <a:t>associations</a:t>
            </a:r>
            <a:r>
              <a:rPr lang="en-US" altLang="en-US" dirty="0"/>
              <a:t>.</a:t>
            </a: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D06DE337-E71F-1980-8AAD-7A254EFC7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300" y="3223260"/>
            <a:ext cx="6238240" cy="35090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bject 50">
            <a:extLst>
              <a:ext uri="{FF2B5EF4-FFF2-40B4-BE49-F238E27FC236}">
                <a16:creationId xmlns:a16="http://schemas.microsoft.com/office/drawing/2014/main" id="{C39DC29E-15BE-DF49-F541-C84755E326AC}"/>
              </a:ext>
            </a:extLst>
          </p:cNvPr>
          <p:cNvSpPr/>
          <p:nvPr/>
        </p:nvSpPr>
        <p:spPr>
          <a:xfrm>
            <a:off x="7013713" y="2298151"/>
            <a:ext cx="1302114" cy="1250754"/>
          </a:xfrm>
          <a:custGeom>
            <a:avLst/>
            <a:gdLst/>
            <a:ahLst/>
            <a:cxnLst/>
            <a:rect l="l" t="t" r="r" b="b"/>
            <a:pathLst>
              <a:path w="821054" h="788669">
                <a:moveTo>
                  <a:pt x="410337" y="0"/>
                </a:moveTo>
                <a:lnTo>
                  <a:pt x="0" y="394335"/>
                </a:lnTo>
                <a:lnTo>
                  <a:pt x="410337" y="788289"/>
                </a:lnTo>
                <a:lnTo>
                  <a:pt x="821055" y="394335"/>
                </a:lnTo>
                <a:lnTo>
                  <a:pt x="410337" y="0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6482" y="524025"/>
            <a:ext cx="7730104" cy="470646"/>
          </a:xfrm>
          <a:prstGeom prst="rect">
            <a:avLst/>
          </a:prstGeom>
        </p:spPr>
        <p:txBody>
          <a:bodyPr vert="horz" wrap="square" lIns="0" tIns="27182" rIns="0" bIns="0" rtlCol="0" anchor="ctr">
            <a:spAutoFit/>
          </a:bodyPr>
          <a:lstStyle/>
          <a:p>
            <a:pPr marL="20136">
              <a:spcBef>
                <a:spcPts val="214"/>
              </a:spcBef>
            </a:pPr>
            <a:r>
              <a:rPr lang="en-US" sz="3200" spc="-63" dirty="0"/>
              <a:t>A Typical </a:t>
            </a:r>
            <a:r>
              <a:rPr sz="3200" spc="-63" dirty="0"/>
              <a:t>Un</a:t>
            </a:r>
            <a:r>
              <a:rPr lang="en-US" sz="3200" spc="-63" dirty="0"/>
              <a:t>s</a:t>
            </a:r>
            <a:r>
              <a:rPr sz="3200" spc="-63" dirty="0"/>
              <a:t>upervised</a:t>
            </a:r>
            <a:r>
              <a:rPr sz="3200" spc="214" dirty="0"/>
              <a:t> </a:t>
            </a:r>
            <a:r>
              <a:rPr sz="3200" spc="-71" dirty="0"/>
              <a:t>Learning</a:t>
            </a:r>
            <a:endParaRPr sz="3200" spc="-40" dirty="0"/>
          </a:p>
        </p:txBody>
      </p:sp>
      <p:grpSp>
        <p:nvGrpSpPr>
          <p:cNvPr id="3" name="object 3"/>
          <p:cNvGrpSpPr/>
          <p:nvPr/>
        </p:nvGrpSpPr>
        <p:grpSpPr>
          <a:xfrm>
            <a:off x="2769925" y="1644047"/>
            <a:ext cx="3287005" cy="1772405"/>
            <a:chOff x="785622" y="496912"/>
            <a:chExt cx="2072639" cy="1117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6791" y="496912"/>
              <a:ext cx="425195" cy="3257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8191" y="623404"/>
              <a:ext cx="454914" cy="3425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5023" y="732751"/>
              <a:ext cx="423290" cy="34099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9571" y="941920"/>
              <a:ext cx="427863" cy="3478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2406" y="1062697"/>
              <a:ext cx="398144" cy="32804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5622" y="1203286"/>
              <a:ext cx="382142" cy="31318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14828" y="555586"/>
              <a:ext cx="43180" cy="378460"/>
            </a:xfrm>
            <a:custGeom>
              <a:avLst/>
              <a:gdLst/>
              <a:ahLst/>
              <a:cxnLst/>
              <a:rect l="l" t="t" r="r" b="b"/>
              <a:pathLst>
                <a:path w="43180" h="378459">
                  <a:moveTo>
                    <a:pt x="43053" y="0"/>
                  </a:moveTo>
                  <a:lnTo>
                    <a:pt x="0" y="0"/>
                  </a:lnTo>
                  <a:lnTo>
                    <a:pt x="0" y="377952"/>
                  </a:lnTo>
                  <a:lnTo>
                    <a:pt x="21717" y="377952"/>
                  </a:lnTo>
                  <a:lnTo>
                    <a:pt x="43053" y="377952"/>
                  </a:lnTo>
                  <a:lnTo>
                    <a:pt x="43053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1" name="object 11"/>
            <p:cNvSpPr/>
            <p:nvPr/>
          </p:nvSpPr>
          <p:spPr>
            <a:xfrm>
              <a:off x="2814828" y="555586"/>
              <a:ext cx="43180" cy="378460"/>
            </a:xfrm>
            <a:custGeom>
              <a:avLst/>
              <a:gdLst/>
              <a:ahLst/>
              <a:cxnLst/>
              <a:rect l="l" t="t" r="r" b="b"/>
              <a:pathLst>
                <a:path w="43180" h="378459">
                  <a:moveTo>
                    <a:pt x="21717" y="377952"/>
                  </a:moveTo>
                  <a:lnTo>
                    <a:pt x="0" y="377952"/>
                  </a:lnTo>
                  <a:lnTo>
                    <a:pt x="0" y="0"/>
                  </a:lnTo>
                  <a:lnTo>
                    <a:pt x="43053" y="0"/>
                  </a:lnTo>
                  <a:lnTo>
                    <a:pt x="43053" y="377952"/>
                  </a:lnTo>
                  <a:lnTo>
                    <a:pt x="21717" y="377952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2" name="object 12"/>
            <p:cNvSpPr/>
            <p:nvPr/>
          </p:nvSpPr>
          <p:spPr>
            <a:xfrm>
              <a:off x="2739009" y="739228"/>
              <a:ext cx="43815" cy="334645"/>
            </a:xfrm>
            <a:custGeom>
              <a:avLst/>
              <a:gdLst/>
              <a:ahLst/>
              <a:cxnLst/>
              <a:rect l="l" t="t" r="r" b="b"/>
              <a:pathLst>
                <a:path w="43814" h="334644">
                  <a:moveTo>
                    <a:pt x="43434" y="0"/>
                  </a:moveTo>
                  <a:lnTo>
                    <a:pt x="0" y="0"/>
                  </a:lnTo>
                  <a:lnTo>
                    <a:pt x="0" y="334518"/>
                  </a:lnTo>
                  <a:lnTo>
                    <a:pt x="21717" y="334518"/>
                  </a:lnTo>
                  <a:lnTo>
                    <a:pt x="43434" y="334518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3" name="object 13"/>
            <p:cNvSpPr/>
            <p:nvPr/>
          </p:nvSpPr>
          <p:spPr>
            <a:xfrm>
              <a:off x="2739009" y="739228"/>
              <a:ext cx="43815" cy="334645"/>
            </a:xfrm>
            <a:custGeom>
              <a:avLst/>
              <a:gdLst/>
              <a:ahLst/>
              <a:cxnLst/>
              <a:rect l="l" t="t" r="r" b="b"/>
              <a:pathLst>
                <a:path w="43814" h="334644">
                  <a:moveTo>
                    <a:pt x="21717" y="334518"/>
                  </a:moveTo>
                  <a:lnTo>
                    <a:pt x="0" y="334518"/>
                  </a:lnTo>
                  <a:lnTo>
                    <a:pt x="0" y="0"/>
                  </a:lnTo>
                  <a:lnTo>
                    <a:pt x="43434" y="0"/>
                  </a:lnTo>
                  <a:lnTo>
                    <a:pt x="43434" y="334518"/>
                  </a:lnTo>
                  <a:lnTo>
                    <a:pt x="21717" y="334518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4" name="object 14"/>
            <p:cNvSpPr/>
            <p:nvPr/>
          </p:nvSpPr>
          <p:spPr>
            <a:xfrm>
              <a:off x="2652902" y="911821"/>
              <a:ext cx="43180" cy="313690"/>
            </a:xfrm>
            <a:custGeom>
              <a:avLst/>
              <a:gdLst/>
              <a:ahLst/>
              <a:cxnLst/>
              <a:rect l="l" t="t" r="r" b="b"/>
              <a:pathLst>
                <a:path w="43180" h="313690">
                  <a:moveTo>
                    <a:pt x="43053" y="0"/>
                  </a:moveTo>
                  <a:lnTo>
                    <a:pt x="0" y="0"/>
                  </a:lnTo>
                  <a:lnTo>
                    <a:pt x="0" y="313182"/>
                  </a:lnTo>
                  <a:lnTo>
                    <a:pt x="21336" y="313182"/>
                  </a:lnTo>
                  <a:lnTo>
                    <a:pt x="43053" y="313182"/>
                  </a:lnTo>
                  <a:lnTo>
                    <a:pt x="43053" y="0"/>
                  </a:lnTo>
                  <a:close/>
                </a:path>
              </a:pathLst>
            </a:custGeom>
            <a:solidFill>
              <a:srgbClr val="FFC399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5" name="object 15"/>
            <p:cNvSpPr/>
            <p:nvPr/>
          </p:nvSpPr>
          <p:spPr>
            <a:xfrm>
              <a:off x="2652902" y="911821"/>
              <a:ext cx="43180" cy="313690"/>
            </a:xfrm>
            <a:custGeom>
              <a:avLst/>
              <a:gdLst/>
              <a:ahLst/>
              <a:cxnLst/>
              <a:rect l="l" t="t" r="r" b="b"/>
              <a:pathLst>
                <a:path w="43180" h="313690">
                  <a:moveTo>
                    <a:pt x="21336" y="313182"/>
                  </a:moveTo>
                  <a:lnTo>
                    <a:pt x="0" y="313182"/>
                  </a:lnTo>
                  <a:lnTo>
                    <a:pt x="0" y="0"/>
                  </a:lnTo>
                  <a:lnTo>
                    <a:pt x="43053" y="0"/>
                  </a:lnTo>
                  <a:lnTo>
                    <a:pt x="43053" y="313182"/>
                  </a:lnTo>
                  <a:lnTo>
                    <a:pt x="21336" y="313182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6" name="object 16"/>
            <p:cNvSpPr/>
            <p:nvPr/>
          </p:nvSpPr>
          <p:spPr>
            <a:xfrm>
              <a:off x="2566416" y="1030693"/>
              <a:ext cx="43180" cy="323850"/>
            </a:xfrm>
            <a:custGeom>
              <a:avLst/>
              <a:gdLst/>
              <a:ahLst/>
              <a:cxnLst/>
              <a:rect l="l" t="t" r="r" b="b"/>
              <a:pathLst>
                <a:path w="43180" h="323850">
                  <a:moveTo>
                    <a:pt x="43053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21717" y="323850"/>
                  </a:lnTo>
                  <a:lnTo>
                    <a:pt x="43053" y="323850"/>
                  </a:lnTo>
                  <a:lnTo>
                    <a:pt x="43053" y="0"/>
                  </a:lnTo>
                  <a:close/>
                </a:path>
              </a:pathLst>
            </a:custGeom>
            <a:solidFill>
              <a:srgbClr val="009933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7" name="object 17"/>
            <p:cNvSpPr/>
            <p:nvPr/>
          </p:nvSpPr>
          <p:spPr>
            <a:xfrm>
              <a:off x="2566416" y="1030693"/>
              <a:ext cx="43180" cy="323850"/>
            </a:xfrm>
            <a:custGeom>
              <a:avLst/>
              <a:gdLst/>
              <a:ahLst/>
              <a:cxnLst/>
              <a:rect l="l" t="t" r="r" b="b"/>
              <a:pathLst>
                <a:path w="43180" h="323850">
                  <a:moveTo>
                    <a:pt x="21717" y="323850"/>
                  </a:moveTo>
                  <a:lnTo>
                    <a:pt x="0" y="323850"/>
                  </a:lnTo>
                  <a:lnTo>
                    <a:pt x="0" y="0"/>
                  </a:lnTo>
                  <a:lnTo>
                    <a:pt x="43053" y="0"/>
                  </a:lnTo>
                  <a:lnTo>
                    <a:pt x="43053" y="323850"/>
                  </a:lnTo>
                  <a:lnTo>
                    <a:pt x="21717" y="32385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8" name="object 18"/>
            <p:cNvSpPr/>
            <p:nvPr/>
          </p:nvSpPr>
          <p:spPr>
            <a:xfrm>
              <a:off x="2490597" y="1214335"/>
              <a:ext cx="43815" cy="281305"/>
            </a:xfrm>
            <a:custGeom>
              <a:avLst/>
              <a:gdLst/>
              <a:ahLst/>
              <a:cxnLst/>
              <a:rect l="l" t="t" r="r" b="b"/>
              <a:pathLst>
                <a:path w="43814" h="281305">
                  <a:moveTo>
                    <a:pt x="43434" y="0"/>
                  </a:moveTo>
                  <a:lnTo>
                    <a:pt x="0" y="0"/>
                  </a:lnTo>
                  <a:lnTo>
                    <a:pt x="0" y="280797"/>
                  </a:lnTo>
                  <a:lnTo>
                    <a:pt x="21717" y="280797"/>
                  </a:lnTo>
                  <a:lnTo>
                    <a:pt x="43434" y="280797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00CC33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9" name="object 19"/>
            <p:cNvSpPr/>
            <p:nvPr/>
          </p:nvSpPr>
          <p:spPr>
            <a:xfrm>
              <a:off x="2490597" y="1214335"/>
              <a:ext cx="43815" cy="281305"/>
            </a:xfrm>
            <a:custGeom>
              <a:avLst/>
              <a:gdLst/>
              <a:ahLst/>
              <a:cxnLst/>
              <a:rect l="l" t="t" r="r" b="b"/>
              <a:pathLst>
                <a:path w="43814" h="281305">
                  <a:moveTo>
                    <a:pt x="21717" y="280797"/>
                  </a:moveTo>
                  <a:lnTo>
                    <a:pt x="0" y="280797"/>
                  </a:lnTo>
                  <a:lnTo>
                    <a:pt x="0" y="0"/>
                  </a:lnTo>
                  <a:lnTo>
                    <a:pt x="43434" y="0"/>
                  </a:lnTo>
                  <a:lnTo>
                    <a:pt x="43434" y="280797"/>
                  </a:lnTo>
                  <a:lnTo>
                    <a:pt x="21717" y="280797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0" name="object 20"/>
            <p:cNvSpPr/>
            <p:nvPr/>
          </p:nvSpPr>
          <p:spPr>
            <a:xfrm>
              <a:off x="2404491" y="1386928"/>
              <a:ext cx="43180" cy="227329"/>
            </a:xfrm>
            <a:custGeom>
              <a:avLst/>
              <a:gdLst/>
              <a:ahLst/>
              <a:cxnLst/>
              <a:rect l="l" t="t" r="r" b="b"/>
              <a:pathLst>
                <a:path w="43180" h="227330">
                  <a:moveTo>
                    <a:pt x="43053" y="0"/>
                  </a:moveTo>
                  <a:lnTo>
                    <a:pt x="0" y="0"/>
                  </a:lnTo>
                  <a:lnTo>
                    <a:pt x="0" y="227076"/>
                  </a:lnTo>
                  <a:lnTo>
                    <a:pt x="21336" y="227076"/>
                  </a:lnTo>
                  <a:lnTo>
                    <a:pt x="43053" y="227076"/>
                  </a:lnTo>
                  <a:lnTo>
                    <a:pt x="43053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1" name="object 21"/>
            <p:cNvSpPr/>
            <p:nvPr/>
          </p:nvSpPr>
          <p:spPr>
            <a:xfrm>
              <a:off x="2404491" y="1386928"/>
              <a:ext cx="43180" cy="227329"/>
            </a:xfrm>
            <a:custGeom>
              <a:avLst/>
              <a:gdLst/>
              <a:ahLst/>
              <a:cxnLst/>
              <a:rect l="l" t="t" r="r" b="b"/>
              <a:pathLst>
                <a:path w="43180" h="227330">
                  <a:moveTo>
                    <a:pt x="21336" y="227076"/>
                  </a:moveTo>
                  <a:lnTo>
                    <a:pt x="0" y="227076"/>
                  </a:lnTo>
                  <a:lnTo>
                    <a:pt x="0" y="0"/>
                  </a:lnTo>
                  <a:lnTo>
                    <a:pt x="43053" y="0"/>
                  </a:lnTo>
                  <a:lnTo>
                    <a:pt x="43053" y="227076"/>
                  </a:lnTo>
                  <a:lnTo>
                    <a:pt x="21336" y="227076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2" name="object 22"/>
            <p:cNvSpPr/>
            <p:nvPr/>
          </p:nvSpPr>
          <p:spPr>
            <a:xfrm>
              <a:off x="2037207" y="1041361"/>
              <a:ext cx="454025" cy="108585"/>
            </a:xfrm>
            <a:custGeom>
              <a:avLst/>
              <a:gdLst/>
              <a:ahLst/>
              <a:cxnLst/>
              <a:rect l="l" t="t" r="r" b="b"/>
              <a:pathLst>
                <a:path w="454025" h="108584">
                  <a:moveTo>
                    <a:pt x="340233" y="0"/>
                  </a:moveTo>
                  <a:lnTo>
                    <a:pt x="340233" y="27051"/>
                  </a:lnTo>
                  <a:lnTo>
                    <a:pt x="0" y="27051"/>
                  </a:lnTo>
                  <a:lnTo>
                    <a:pt x="0" y="81153"/>
                  </a:lnTo>
                  <a:lnTo>
                    <a:pt x="340233" y="81153"/>
                  </a:lnTo>
                  <a:lnTo>
                    <a:pt x="340233" y="108204"/>
                  </a:lnTo>
                  <a:lnTo>
                    <a:pt x="453771" y="54102"/>
                  </a:lnTo>
                  <a:lnTo>
                    <a:pt x="340233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3" name="object 23"/>
            <p:cNvSpPr/>
            <p:nvPr/>
          </p:nvSpPr>
          <p:spPr>
            <a:xfrm>
              <a:off x="2037207" y="1041361"/>
              <a:ext cx="454025" cy="108585"/>
            </a:xfrm>
            <a:custGeom>
              <a:avLst/>
              <a:gdLst/>
              <a:ahLst/>
              <a:cxnLst/>
              <a:rect l="l" t="t" r="r" b="b"/>
              <a:pathLst>
                <a:path w="454025" h="108584">
                  <a:moveTo>
                    <a:pt x="0" y="27051"/>
                  </a:moveTo>
                  <a:lnTo>
                    <a:pt x="340233" y="27051"/>
                  </a:lnTo>
                  <a:lnTo>
                    <a:pt x="340233" y="0"/>
                  </a:lnTo>
                  <a:lnTo>
                    <a:pt x="453771" y="54102"/>
                  </a:lnTo>
                  <a:lnTo>
                    <a:pt x="340233" y="108204"/>
                  </a:lnTo>
                  <a:lnTo>
                    <a:pt x="340233" y="81153"/>
                  </a:lnTo>
                  <a:lnTo>
                    <a:pt x="0" y="81153"/>
                  </a:lnTo>
                  <a:lnTo>
                    <a:pt x="0" y="27051"/>
                  </a:lnTo>
                  <a:close/>
                </a:path>
                <a:path w="454025" h="108584">
                  <a:moveTo>
                    <a:pt x="0" y="0"/>
                  </a:moveTo>
                  <a:lnTo>
                    <a:pt x="0" y="0"/>
                  </a:lnTo>
                </a:path>
                <a:path w="454025" h="108584">
                  <a:moveTo>
                    <a:pt x="453771" y="108204"/>
                  </a:moveTo>
                  <a:lnTo>
                    <a:pt x="453771" y="108204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637596" y="1684328"/>
            <a:ext cx="894658" cy="396686"/>
          </a:xfrm>
          <a:prstGeom prst="rect">
            <a:avLst/>
          </a:prstGeom>
        </p:spPr>
        <p:txBody>
          <a:bodyPr vert="horz" wrap="square" lIns="0" tIns="37250" rIns="0" bIns="0" rtlCol="0">
            <a:spAutoFit/>
          </a:bodyPr>
          <a:lstStyle/>
          <a:p>
            <a:pPr marL="193301" marR="8053" indent="-174173">
              <a:lnSpc>
                <a:spcPts val="1378"/>
              </a:lnSpc>
              <a:spcBef>
                <a:spcPts val="293"/>
              </a:spcBef>
            </a:pPr>
            <a:r>
              <a:rPr sz="1269" spc="24" dirty="0">
                <a:latin typeface="Arial MT"/>
                <a:cs typeface="Arial MT"/>
              </a:rPr>
              <a:t>Un</a:t>
            </a:r>
            <a:r>
              <a:rPr sz="1269" dirty="0">
                <a:latin typeface="Arial MT"/>
                <a:cs typeface="Arial MT"/>
              </a:rPr>
              <a:t>l</a:t>
            </a:r>
            <a:r>
              <a:rPr sz="1269" spc="24" dirty="0">
                <a:latin typeface="Arial MT"/>
                <a:cs typeface="Arial MT"/>
              </a:rPr>
              <a:t>abe</a:t>
            </a:r>
            <a:r>
              <a:rPr sz="1269" dirty="0">
                <a:latin typeface="Arial MT"/>
                <a:cs typeface="Arial MT"/>
              </a:rPr>
              <a:t>l</a:t>
            </a:r>
            <a:r>
              <a:rPr sz="1269" spc="16" dirty="0">
                <a:latin typeface="Arial MT"/>
                <a:cs typeface="Arial MT"/>
              </a:rPr>
              <a:t>ed  Data</a:t>
            </a:r>
            <a:endParaRPr sz="1269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94492" y="2645056"/>
            <a:ext cx="557275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 marR="8053" indent="30203">
              <a:spcBef>
                <a:spcPts val="222"/>
              </a:spcBef>
            </a:pPr>
            <a:r>
              <a:rPr sz="793" spc="8" dirty="0">
                <a:latin typeface="Arial MT"/>
                <a:cs typeface="Arial MT"/>
              </a:rPr>
              <a:t>“</a:t>
            </a:r>
            <a:r>
              <a:rPr sz="793" spc="32" dirty="0">
                <a:latin typeface="Arial MT"/>
                <a:cs typeface="Arial MT"/>
              </a:rPr>
              <a:t>F</a:t>
            </a:r>
            <a:r>
              <a:rPr sz="793" spc="16" dirty="0">
                <a:latin typeface="Arial MT"/>
                <a:cs typeface="Arial MT"/>
              </a:rPr>
              <a:t>eature</a:t>
            </a:r>
            <a:r>
              <a:rPr lang="en-US" sz="793" spc="16" dirty="0">
                <a:latin typeface="Arial MT"/>
                <a:cs typeface="Arial MT"/>
              </a:rPr>
              <a:t>s</a:t>
            </a:r>
            <a:r>
              <a:rPr sz="793" spc="16" dirty="0">
                <a:latin typeface="Arial MT"/>
                <a:cs typeface="Arial MT"/>
              </a:rPr>
              <a:t>”</a:t>
            </a:r>
            <a:endParaRPr sz="793" dirty="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754817" y="2508093"/>
            <a:ext cx="720040" cy="171198"/>
            <a:chOff x="2037207" y="1041742"/>
            <a:chExt cx="454025" cy="107950"/>
          </a:xfrm>
        </p:grpSpPr>
        <p:sp>
          <p:nvSpPr>
            <p:cNvPr id="27" name="object 27"/>
            <p:cNvSpPr/>
            <p:nvPr/>
          </p:nvSpPr>
          <p:spPr>
            <a:xfrm>
              <a:off x="2037207" y="1041742"/>
              <a:ext cx="454025" cy="107950"/>
            </a:xfrm>
            <a:custGeom>
              <a:avLst/>
              <a:gdLst/>
              <a:ahLst/>
              <a:cxnLst/>
              <a:rect l="l" t="t" r="r" b="b"/>
              <a:pathLst>
                <a:path w="454025" h="107950">
                  <a:moveTo>
                    <a:pt x="340233" y="0"/>
                  </a:moveTo>
                  <a:lnTo>
                    <a:pt x="340233" y="26670"/>
                  </a:lnTo>
                  <a:lnTo>
                    <a:pt x="0" y="26670"/>
                  </a:lnTo>
                  <a:lnTo>
                    <a:pt x="0" y="80772"/>
                  </a:lnTo>
                  <a:lnTo>
                    <a:pt x="340233" y="80772"/>
                  </a:lnTo>
                  <a:lnTo>
                    <a:pt x="340233" y="107823"/>
                  </a:lnTo>
                  <a:lnTo>
                    <a:pt x="453771" y="53721"/>
                  </a:lnTo>
                  <a:lnTo>
                    <a:pt x="340233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8" name="object 28"/>
            <p:cNvSpPr/>
            <p:nvPr/>
          </p:nvSpPr>
          <p:spPr>
            <a:xfrm>
              <a:off x="2037207" y="1041742"/>
              <a:ext cx="454025" cy="107950"/>
            </a:xfrm>
            <a:custGeom>
              <a:avLst/>
              <a:gdLst/>
              <a:ahLst/>
              <a:cxnLst/>
              <a:rect l="l" t="t" r="r" b="b"/>
              <a:pathLst>
                <a:path w="454025" h="107950">
                  <a:moveTo>
                    <a:pt x="0" y="26670"/>
                  </a:moveTo>
                  <a:lnTo>
                    <a:pt x="340233" y="26670"/>
                  </a:lnTo>
                  <a:lnTo>
                    <a:pt x="340233" y="0"/>
                  </a:lnTo>
                  <a:lnTo>
                    <a:pt x="453771" y="53721"/>
                  </a:lnTo>
                  <a:lnTo>
                    <a:pt x="340233" y="107823"/>
                  </a:lnTo>
                  <a:lnTo>
                    <a:pt x="340233" y="80772"/>
                  </a:lnTo>
                  <a:lnTo>
                    <a:pt x="0" y="80772"/>
                  </a:lnTo>
                  <a:lnTo>
                    <a:pt x="0" y="26670"/>
                  </a:lnTo>
                  <a:close/>
                </a:path>
                <a:path w="454025" h="107950">
                  <a:moveTo>
                    <a:pt x="0" y="0"/>
                  </a:moveTo>
                  <a:lnTo>
                    <a:pt x="0" y="0"/>
                  </a:lnTo>
                </a:path>
                <a:path w="454025" h="107950">
                  <a:moveTo>
                    <a:pt x="453771" y="107823"/>
                  </a:moveTo>
                  <a:lnTo>
                    <a:pt x="453771" y="107823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7491465" y="3717597"/>
            <a:ext cx="1929047" cy="2350120"/>
            <a:chOff x="3763992" y="1288347"/>
            <a:chExt cx="1216371" cy="1481881"/>
          </a:xfrm>
        </p:grpSpPr>
        <p:sp>
          <p:nvSpPr>
            <p:cNvPr id="35" name="object 35"/>
            <p:cNvSpPr/>
            <p:nvPr/>
          </p:nvSpPr>
          <p:spPr>
            <a:xfrm>
              <a:off x="3763992" y="1288347"/>
              <a:ext cx="203200" cy="508634"/>
            </a:xfrm>
            <a:custGeom>
              <a:avLst/>
              <a:gdLst/>
              <a:ahLst/>
              <a:cxnLst/>
              <a:rect l="l" t="t" r="r" b="b"/>
              <a:pathLst>
                <a:path w="203200" h="508635">
                  <a:moveTo>
                    <a:pt x="0" y="379476"/>
                  </a:moveTo>
                  <a:lnTo>
                    <a:pt x="99441" y="508254"/>
                  </a:lnTo>
                  <a:lnTo>
                    <a:pt x="203073" y="382905"/>
                  </a:lnTo>
                  <a:lnTo>
                    <a:pt x="152400" y="382143"/>
                  </a:lnTo>
                  <a:lnTo>
                    <a:pt x="152430" y="380238"/>
                  </a:lnTo>
                  <a:lnTo>
                    <a:pt x="50673" y="380238"/>
                  </a:lnTo>
                  <a:lnTo>
                    <a:pt x="0" y="379476"/>
                  </a:lnTo>
                  <a:close/>
                </a:path>
                <a:path w="203200" h="508635">
                  <a:moveTo>
                    <a:pt x="57150" y="0"/>
                  </a:moveTo>
                  <a:lnTo>
                    <a:pt x="50673" y="380238"/>
                  </a:lnTo>
                  <a:lnTo>
                    <a:pt x="152430" y="380238"/>
                  </a:lnTo>
                  <a:lnTo>
                    <a:pt x="158496" y="1905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702" y="2052154"/>
              <a:ext cx="425196" cy="32575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5483" y="2178265"/>
              <a:ext cx="454913" cy="34251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2316" y="2287993"/>
              <a:ext cx="423290" cy="34099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985319" y="1913613"/>
              <a:ext cx="995044" cy="856615"/>
            </a:xfrm>
            <a:custGeom>
              <a:avLst/>
              <a:gdLst/>
              <a:ahLst/>
              <a:cxnLst/>
              <a:rect l="l" t="t" r="r" b="b"/>
              <a:pathLst>
                <a:path w="995045" h="856614">
                  <a:moveTo>
                    <a:pt x="678930" y="0"/>
                  </a:moveTo>
                  <a:lnTo>
                    <a:pt x="634322" y="1123"/>
                  </a:lnTo>
                  <a:lnTo>
                    <a:pt x="588307" y="6250"/>
                  </a:lnTo>
                  <a:lnTo>
                    <a:pt x="541171" y="15384"/>
                  </a:lnTo>
                  <a:lnTo>
                    <a:pt x="493198" y="28533"/>
                  </a:lnTo>
                  <a:lnTo>
                    <a:pt x="444674" y="45702"/>
                  </a:lnTo>
                  <a:lnTo>
                    <a:pt x="395883" y="66898"/>
                  </a:lnTo>
                  <a:lnTo>
                    <a:pt x="347111" y="92128"/>
                  </a:lnTo>
                  <a:lnTo>
                    <a:pt x="298644" y="121396"/>
                  </a:lnTo>
                  <a:lnTo>
                    <a:pt x="252161" y="153668"/>
                  </a:lnTo>
                  <a:lnTo>
                    <a:pt x="209230" y="187873"/>
                  </a:lnTo>
                  <a:lnTo>
                    <a:pt x="169961" y="223747"/>
                  </a:lnTo>
                  <a:lnTo>
                    <a:pt x="134469" y="261026"/>
                  </a:lnTo>
                  <a:lnTo>
                    <a:pt x="102865" y="299446"/>
                  </a:lnTo>
                  <a:lnTo>
                    <a:pt x="75263" y="338742"/>
                  </a:lnTo>
                  <a:lnTo>
                    <a:pt x="51776" y="378651"/>
                  </a:lnTo>
                  <a:lnTo>
                    <a:pt x="32515" y="418909"/>
                  </a:lnTo>
                  <a:lnTo>
                    <a:pt x="17595" y="459252"/>
                  </a:lnTo>
                  <a:lnTo>
                    <a:pt x="7127" y="499415"/>
                  </a:lnTo>
                  <a:lnTo>
                    <a:pt x="1224" y="539136"/>
                  </a:lnTo>
                  <a:lnTo>
                    <a:pt x="0" y="578149"/>
                  </a:lnTo>
                  <a:lnTo>
                    <a:pt x="3566" y="616191"/>
                  </a:lnTo>
                  <a:lnTo>
                    <a:pt x="25521" y="688307"/>
                  </a:lnTo>
                  <a:lnTo>
                    <a:pt x="44136" y="721852"/>
                  </a:lnTo>
                  <a:lnTo>
                    <a:pt x="67221" y="752524"/>
                  </a:lnTo>
                  <a:lnTo>
                    <a:pt x="124171" y="802006"/>
                  </a:lnTo>
                  <a:lnTo>
                    <a:pt x="157466" y="820805"/>
                  </a:lnTo>
                  <a:lnTo>
                    <a:pt x="193593" y="835634"/>
                  </a:lnTo>
                  <a:lnTo>
                    <a:pt x="232269" y="846488"/>
                  </a:lnTo>
                  <a:lnTo>
                    <a:pt x="273207" y="853362"/>
                  </a:lnTo>
                  <a:lnTo>
                    <a:pt x="316122" y="856249"/>
                  </a:lnTo>
                  <a:lnTo>
                    <a:pt x="360730" y="855146"/>
                  </a:lnTo>
                  <a:lnTo>
                    <a:pt x="406745" y="850045"/>
                  </a:lnTo>
                  <a:lnTo>
                    <a:pt x="453881" y="840941"/>
                  </a:lnTo>
                  <a:lnTo>
                    <a:pt x="501854" y="827829"/>
                  </a:lnTo>
                  <a:lnTo>
                    <a:pt x="550378" y="810703"/>
                  </a:lnTo>
                  <a:lnTo>
                    <a:pt x="599169" y="789558"/>
                  </a:lnTo>
                  <a:lnTo>
                    <a:pt x="647941" y="764388"/>
                  </a:lnTo>
                  <a:lnTo>
                    <a:pt x="696408" y="735187"/>
                  </a:lnTo>
                  <a:lnTo>
                    <a:pt x="742886" y="702847"/>
                  </a:lnTo>
                  <a:lnTo>
                    <a:pt x="785807" y="668583"/>
                  </a:lnTo>
                  <a:lnTo>
                    <a:pt x="825058" y="632658"/>
                  </a:lnTo>
                  <a:lnTo>
                    <a:pt x="860530" y="595336"/>
                  </a:lnTo>
                  <a:lnTo>
                    <a:pt x="892110" y="556879"/>
                  </a:lnTo>
                  <a:lnTo>
                    <a:pt x="919688" y="517552"/>
                  </a:lnTo>
                  <a:lnTo>
                    <a:pt x="943153" y="477618"/>
                  </a:lnTo>
                  <a:lnTo>
                    <a:pt x="962394" y="437340"/>
                  </a:lnTo>
                  <a:lnTo>
                    <a:pt x="977299" y="396981"/>
                  </a:lnTo>
                  <a:lnTo>
                    <a:pt x="987758" y="356806"/>
                  </a:lnTo>
                  <a:lnTo>
                    <a:pt x="993659" y="317077"/>
                  </a:lnTo>
                  <a:lnTo>
                    <a:pt x="994892" y="278058"/>
                  </a:lnTo>
                  <a:lnTo>
                    <a:pt x="991345" y="240012"/>
                  </a:lnTo>
                  <a:lnTo>
                    <a:pt x="969468" y="167895"/>
                  </a:lnTo>
                  <a:lnTo>
                    <a:pt x="950916" y="134350"/>
                  </a:lnTo>
                  <a:lnTo>
                    <a:pt x="927831" y="103677"/>
                  </a:lnTo>
                  <a:lnTo>
                    <a:pt x="870881" y="54198"/>
                  </a:lnTo>
                  <a:lnTo>
                    <a:pt x="837586" y="35403"/>
                  </a:lnTo>
                  <a:lnTo>
                    <a:pt x="801459" y="20579"/>
                  </a:lnTo>
                  <a:lnTo>
                    <a:pt x="762783" y="9734"/>
                  </a:lnTo>
                  <a:lnTo>
                    <a:pt x="721845" y="2872"/>
                  </a:lnTo>
                  <a:lnTo>
                    <a:pt x="678930" y="0"/>
                  </a:lnTo>
                  <a:close/>
                </a:path>
              </a:pathLst>
            </a:custGeom>
            <a:solidFill>
              <a:srgbClr val="719ECE">
                <a:alpha val="23999"/>
              </a:srgbClr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41" name="object 41"/>
            <p:cNvSpPr/>
            <p:nvPr/>
          </p:nvSpPr>
          <p:spPr>
            <a:xfrm>
              <a:off x="3985319" y="1740877"/>
              <a:ext cx="995044" cy="1029335"/>
            </a:xfrm>
            <a:custGeom>
              <a:avLst/>
              <a:gdLst/>
              <a:ahLst/>
              <a:cxnLst/>
              <a:rect l="l" t="t" r="r" b="b"/>
              <a:pathLst>
                <a:path w="995045" h="1029335">
                  <a:moveTo>
                    <a:pt x="950916" y="307086"/>
                  </a:moveTo>
                  <a:lnTo>
                    <a:pt x="969468" y="340631"/>
                  </a:lnTo>
                  <a:lnTo>
                    <a:pt x="982907" y="375939"/>
                  </a:lnTo>
                  <a:lnTo>
                    <a:pt x="991345" y="412748"/>
                  </a:lnTo>
                  <a:lnTo>
                    <a:pt x="994892" y="450794"/>
                  </a:lnTo>
                  <a:lnTo>
                    <a:pt x="993659" y="489813"/>
                  </a:lnTo>
                  <a:lnTo>
                    <a:pt x="987758" y="529542"/>
                  </a:lnTo>
                  <a:lnTo>
                    <a:pt x="977299" y="569717"/>
                  </a:lnTo>
                  <a:lnTo>
                    <a:pt x="962394" y="610076"/>
                  </a:lnTo>
                  <a:lnTo>
                    <a:pt x="943153" y="650354"/>
                  </a:lnTo>
                  <a:lnTo>
                    <a:pt x="919688" y="690288"/>
                  </a:lnTo>
                  <a:lnTo>
                    <a:pt x="892110" y="729615"/>
                  </a:lnTo>
                  <a:lnTo>
                    <a:pt x="860530" y="768072"/>
                  </a:lnTo>
                  <a:lnTo>
                    <a:pt x="825058" y="805394"/>
                  </a:lnTo>
                  <a:lnTo>
                    <a:pt x="785807" y="841319"/>
                  </a:lnTo>
                  <a:lnTo>
                    <a:pt x="742886" y="875583"/>
                  </a:lnTo>
                  <a:lnTo>
                    <a:pt x="696408" y="907923"/>
                  </a:lnTo>
                  <a:lnTo>
                    <a:pt x="647941" y="937124"/>
                  </a:lnTo>
                  <a:lnTo>
                    <a:pt x="599169" y="962294"/>
                  </a:lnTo>
                  <a:lnTo>
                    <a:pt x="550378" y="983439"/>
                  </a:lnTo>
                  <a:lnTo>
                    <a:pt x="501854" y="1000565"/>
                  </a:lnTo>
                  <a:lnTo>
                    <a:pt x="453881" y="1013677"/>
                  </a:lnTo>
                  <a:lnTo>
                    <a:pt x="406745" y="1022781"/>
                  </a:lnTo>
                  <a:lnTo>
                    <a:pt x="360730" y="1027882"/>
                  </a:lnTo>
                  <a:lnTo>
                    <a:pt x="316122" y="1028985"/>
                  </a:lnTo>
                  <a:lnTo>
                    <a:pt x="273207" y="1026097"/>
                  </a:lnTo>
                  <a:lnTo>
                    <a:pt x="232269" y="1019224"/>
                  </a:lnTo>
                  <a:lnTo>
                    <a:pt x="193593" y="1008369"/>
                  </a:lnTo>
                  <a:lnTo>
                    <a:pt x="157466" y="993540"/>
                  </a:lnTo>
                  <a:lnTo>
                    <a:pt x="124171" y="974742"/>
                  </a:lnTo>
                  <a:lnTo>
                    <a:pt x="67221" y="925260"/>
                  </a:lnTo>
                  <a:lnTo>
                    <a:pt x="44136" y="894588"/>
                  </a:lnTo>
                  <a:lnTo>
                    <a:pt x="25521" y="861043"/>
                  </a:lnTo>
                  <a:lnTo>
                    <a:pt x="3566" y="788927"/>
                  </a:lnTo>
                  <a:lnTo>
                    <a:pt x="0" y="750885"/>
                  </a:lnTo>
                  <a:lnTo>
                    <a:pt x="1224" y="711872"/>
                  </a:lnTo>
                  <a:lnTo>
                    <a:pt x="7127" y="672151"/>
                  </a:lnTo>
                  <a:lnTo>
                    <a:pt x="17595" y="631988"/>
                  </a:lnTo>
                  <a:lnTo>
                    <a:pt x="32515" y="591645"/>
                  </a:lnTo>
                  <a:lnTo>
                    <a:pt x="51776" y="551387"/>
                  </a:lnTo>
                  <a:lnTo>
                    <a:pt x="75263" y="511478"/>
                  </a:lnTo>
                  <a:lnTo>
                    <a:pt x="102865" y="472182"/>
                  </a:lnTo>
                  <a:lnTo>
                    <a:pt x="134469" y="433762"/>
                  </a:lnTo>
                  <a:lnTo>
                    <a:pt x="169961" y="396483"/>
                  </a:lnTo>
                  <a:lnTo>
                    <a:pt x="209230" y="360609"/>
                  </a:lnTo>
                  <a:lnTo>
                    <a:pt x="252161" y="326404"/>
                  </a:lnTo>
                  <a:lnTo>
                    <a:pt x="298644" y="294132"/>
                  </a:lnTo>
                  <a:lnTo>
                    <a:pt x="347111" y="264863"/>
                  </a:lnTo>
                  <a:lnTo>
                    <a:pt x="395883" y="239634"/>
                  </a:lnTo>
                  <a:lnTo>
                    <a:pt x="444674" y="218438"/>
                  </a:lnTo>
                  <a:lnTo>
                    <a:pt x="493198" y="201269"/>
                  </a:lnTo>
                  <a:lnTo>
                    <a:pt x="541171" y="188120"/>
                  </a:lnTo>
                  <a:lnTo>
                    <a:pt x="588307" y="178985"/>
                  </a:lnTo>
                  <a:lnTo>
                    <a:pt x="634322" y="173859"/>
                  </a:lnTo>
                  <a:lnTo>
                    <a:pt x="678930" y="172735"/>
                  </a:lnTo>
                  <a:lnTo>
                    <a:pt x="721845" y="175607"/>
                  </a:lnTo>
                  <a:lnTo>
                    <a:pt x="762783" y="182469"/>
                  </a:lnTo>
                  <a:lnTo>
                    <a:pt x="801459" y="193315"/>
                  </a:lnTo>
                  <a:lnTo>
                    <a:pt x="837586" y="208139"/>
                  </a:lnTo>
                  <a:lnTo>
                    <a:pt x="870881" y="226933"/>
                  </a:lnTo>
                  <a:lnTo>
                    <a:pt x="927831" y="276413"/>
                  </a:lnTo>
                  <a:lnTo>
                    <a:pt x="950916" y="307086"/>
                  </a:lnTo>
                  <a:close/>
                </a:path>
                <a:path w="995045" h="1029335">
                  <a:moveTo>
                    <a:pt x="752034" y="0"/>
                  </a:moveTo>
                  <a:lnTo>
                    <a:pt x="752034" y="0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5768458" y="4457791"/>
            <a:ext cx="1400804" cy="1488418"/>
            <a:chOff x="2641600" y="1889989"/>
            <a:chExt cx="883285" cy="938530"/>
          </a:xfrm>
        </p:grpSpPr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5045" y="2086825"/>
              <a:ext cx="427863" cy="34785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57880" y="2207602"/>
              <a:ext cx="398145" cy="32804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81096" y="2348191"/>
              <a:ext cx="382143" cy="313181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641600" y="1889989"/>
              <a:ext cx="883285" cy="938530"/>
            </a:xfrm>
            <a:custGeom>
              <a:avLst/>
              <a:gdLst/>
              <a:ahLst/>
              <a:cxnLst/>
              <a:rect l="l" t="t" r="r" b="b"/>
              <a:pathLst>
                <a:path w="883285" h="938530">
                  <a:moveTo>
                    <a:pt x="592074" y="0"/>
                  </a:moveTo>
                  <a:lnTo>
                    <a:pt x="549406" y="2336"/>
                  </a:lnTo>
                  <a:lnTo>
                    <a:pt x="505797" y="9625"/>
                  </a:lnTo>
                  <a:lnTo>
                    <a:pt x="461576" y="21775"/>
                  </a:lnTo>
                  <a:lnTo>
                    <a:pt x="417074" y="38696"/>
                  </a:lnTo>
                  <a:lnTo>
                    <a:pt x="372618" y="60296"/>
                  </a:lnTo>
                  <a:lnTo>
                    <a:pt x="328537" y="86485"/>
                  </a:lnTo>
                  <a:lnTo>
                    <a:pt x="285162" y="117173"/>
                  </a:lnTo>
                  <a:lnTo>
                    <a:pt x="242821" y="152268"/>
                  </a:lnTo>
                  <a:lnTo>
                    <a:pt x="201844" y="191679"/>
                  </a:lnTo>
                  <a:lnTo>
                    <a:pt x="162560" y="235316"/>
                  </a:lnTo>
                  <a:lnTo>
                    <a:pt x="126380" y="281681"/>
                  </a:lnTo>
                  <a:lnTo>
                    <a:pt x="94670" y="328958"/>
                  </a:lnTo>
                  <a:lnTo>
                    <a:pt x="67462" y="376808"/>
                  </a:lnTo>
                  <a:lnTo>
                    <a:pt x="44785" y="424893"/>
                  </a:lnTo>
                  <a:lnTo>
                    <a:pt x="26670" y="472877"/>
                  </a:lnTo>
                  <a:lnTo>
                    <a:pt x="13147" y="520420"/>
                  </a:lnTo>
                  <a:lnTo>
                    <a:pt x="4246" y="567185"/>
                  </a:lnTo>
                  <a:lnTo>
                    <a:pt x="0" y="612834"/>
                  </a:lnTo>
                  <a:lnTo>
                    <a:pt x="436" y="657029"/>
                  </a:lnTo>
                  <a:lnTo>
                    <a:pt x="5588" y="699431"/>
                  </a:lnTo>
                  <a:lnTo>
                    <a:pt x="15483" y="739703"/>
                  </a:lnTo>
                  <a:lnTo>
                    <a:pt x="30154" y="777507"/>
                  </a:lnTo>
                  <a:lnTo>
                    <a:pt x="49631" y="812505"/>
                  </a:lnTo>
                  <a:lnTo>
                    <a:pt x="73944" y="844358"/>
                  </a:lnTo>
                  <a:lnTo>
                    <a:pt x="103124" y="872729"/>
                  </a:lnTo>
                  <a:lnTo>
                    <a:pt x="136078" y="896514"/>
                  </a:lnTo>
                  <a:lnTo>
                    <a:pt x="171630" y="914893"/>
                  </a:lnTo>
                  <a:lnTo>
                    <a:pt x="209450" y="927956"/>
                  </a:lnTo>
                  <a:lnTo>
                    <a:pt x="249208" y="935795"/>
                  </a:lnTo>
                  <a:lnTo>
                    <a:pt x="290576" y="938501"/>
                  </a:lnTo>
                  <a:lnTo>
                    <a:pt x="333223" y="936164"/>
                  </a:lnTo>
                  <a:lnTo>
                    <a:pt x="376822" y="928876"/>
                  </a:lnTo>
                  <a:lnTo>
                    <a:pt x="421042" y="916725"/>
                  </a:lnTo>
                  <a:lnTo>
                    <a:pt x="465555" y="899805"/>
                  </a:lnTo>
                  <a:lnTo>
                    <a:pt x="510032" y="878205"/>
                  </a:lnTo>
                  <a:lnTo>
                    <a:pt x="554142" y="852015"/>
                  </a:lnTo>
                  <a:lnTo>
                    <a:pt x="597558" y="821328"/>
                  </a:lnTo>
                  <a:lnTo>
                    <a:pt x="639949" y="786233"/>
                  </a:lnTo>
                  <a:lnTo>
                    <a:pt x="680988" y="746822"/>
                  </a:lnTo>
                  <a:lnTo>
                    <a:pt x="720344" y="703184"/>
                  </a:lnTo>
                  <a:lnTo>
                    <a:pt x="756457" y="656815"/>
                  </a:lnTo>
                  <a:lnTo>
                    <a:pt x="788118" y="609526"/>
                  </a:lnTo>
                  <a:lnTo>
                    <a:pt x="815295" y="561657"/>
                  </a:lnTo>
                  <a:lnTo>
                    <a:pt x="837954" y="513548"/>
                  </a:lnTo>
                  <a:lnTo>
                    <a:pt x="856064" y="465539"/>
                  </a:lnTo>
                  <a:lnTo>
                    <a:pt x="869592" y="417971"/>
                  </a:lnTo>
                  <a:lnTo>
                    <a:pt x="878505" y="371183"/>
                  </a:lnTo>
                  <a:lnTo>
                    <a:pt x="882771" y="325515"/>
                  </a:lnTo>
                  <a:lnTo>
                    <a:pt x="882357" y="281308"/>
                  </a:lnTo>
                  <a:lnTo>
                    <a:pt x="877231" y="238901"/>
                  </a:lnTo>
                  <a:lnTo>
                    <a:pt x="867360" y="198634"/>
                  </a:lnTo>
                  <a:lnTo>
                    <a:pt x="852712" y="160848"/>
                  </a:lnTo>
                  <a:lnTo>
                    <a:pt x="833254" y="125882"/>
                  </a:lnTo>
                  <a:lnTo>
                    <a:pt x="808954" y="94076"/>
                  </a:lnTo>
                  <a:lnTo>
                    <a:pt x="779780" y="65771"/>
                  </a:lnTo>
                  <a:lnTo>
                    <a:pt x="746753" y="41987"/>
                  </a:lnTo>
                  <a:lnTo>
                    <a:pt x="711141" y="23608"/>
                  </a:lnTo>
                  <a:lnTo>
                    <a:pt x="673270" y="10545"/>
                  </a:lnTo>
                  <a:lnTo>
                    <a:pt x="633471" y="2705"/>
                  </a:lnTo>
                  <a:lnTo>
                    <a:pt x="592074" y="0"/>
                  </a:lnTo>
                  <a:close/>
                </a:path>
              </a:pathLst>
            </a:custGeom>
            <a:solidFill>
              <a:srgbClr val="719ECE">
                <a:alpha val="23999"/>
              </a:srgbClr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47" name="object 47"/>
            <p:cNvSpPr/>
            <p:nvPr/>
          </p:nvSpPr>
          <p:spPr>
            <a:xfrm>
              <a:off x="2641600" y="1889989"/>
              <a:ext cx="883285" cy="938530"/>
            </a:xfrm>
            <a:custGeom>
              <a:avLst/>
              <a:gdLst/>
              <a:ahLst/>
              <a:cxnLst/>
              <a:rect l="l" t="t" r="r" b="b"/>
              <a:pathLst>
                <a:path w="883285" h="938530">
                  <a:moveTo>
                    <a:pt x="779780" y="65771"/>
                  </a:moveTo>
                  <a:lnTo>
                    <a:pt x="808954" y="94076"/>
                  </a:lnTo>
                  <a:lnTo>
                    <a:pt x="833254" y="125882"/>
                  </a:lnTo>
                  <a:lnTo>
                    <a:pt x="852712" y="160848"/>
                  </a:lnTo>
                  <a:lnTo>
                    <a:pt x="867360" y="198634"/>
                  </a:lnTo>
                  <a:lnTo>
                    <a:pt x="877231" y="238901"/>
                  </a:lnTo>
                  <a:lnTo>
                    <a:pt x="882357" y="281308"/>
                  </a:lnTo>
                  <a:lnTo>
                    <a:pt x="882771" y="325515"/>
                  </a:lnTo>
                  <a:lnTo>
                    <a:pt x="878505" y="371183"/>
                  </a:lnTo>
                  <a:lnTo>
                    <a:pt x="869592" y="417971"/>
                  </a:lnTo>
                  <a:lnTo>
                    <a:pt x="856064" y="465539"/>
                  </a:lnTo>
                  <a:lnTo>
                    <a:pt x="837954" y="513548"/>
                  </a:lnTo>
                  <a:lnTo>
                    <a:pt x="815295" y="561657"/>
                  </a:lnTo>
                  <a:lnTo>
                    <a:pt x="788118" y="609526"/>
                  </a:lnTo>
                  <a:lnTo>
                    <a:pt x="756457" y="656815"/>
                  </a:lnTo>
                  <a:lnTo>
                    <a:pt x="720344" y="703184"/>
                  </a:lnTo>
                  <a:lnTo>
                    <a:pt x="680988" y="746822"/>
                  </a:lnTo>
                  <a:lnTo>
                    <a:pt x="639949" y="786233"/>
                  </a:lnTo>
                  <a:lnTo>
                    <a:pt x="597558" y="821328"/>
                  </a:lnTo>
                  <a:lnTo>
                    <a:pt x="554142" y="852015"/>
                  </a:lnTo>
                  <a:lnTo>
                    <a:pt x="510032" y="878205"/>
                  </a:lnTo>
                  <a:lnTo>
                    <a:pt x="465555" y="899805"/>
                  </a:lnTo>
                  <a:lnTo>
                    <a:pt x="421042" y="916725"/>
                  </a:lnTo>
                  <a:lnTo>
                    <a:pt x="376822" y="928876"/>
                  </a:lnTo>
                  <a:lnTo>
                    <a:pt x="333223" y="936164"/>
                  </a:lnTo>
                  <a:lnTo>
                    <a:pt x="290576" y="938501"/>
                  </a:lnTo>
                  <a:lnTo>
                    <a:pt x="249208" y="935795"/>
                  </a:lnTo>
                  <a:lnTo>
                    <a:pt x="209450" y="927956"/>
                  </a:lnTo>
                  <a:lnTo>
                    <a:pt x="171630" y="914893"/>
                  </a:lnTo>
                  <a:lnTo>
                    <a:pt x="136078" y="896514"/>
                  </a:lnTo>
                  <a:lnTo>
                    <a:pt x="103124" y="872729"/>
                  </a:lnTo>
                  <a:lnTo>
                    <a:pt x="73944" y="844358"/>
                  </a:lnTo>
                  <a:lnTo>
                    <a:pt x="49631" y="812505"/>
                  </a:lnTo>
                  <a:lnTo>
                    <a:pt x="30154" y="777507"/>
                  </a:lnTo>
                  <a:lnTo>
                    <a:pt x="15483" y="739703"/>
                  </a:lnTo>
                  <a:lnTo>
                    <a:pt x="5588" y="699431"/>
                  </a:lnTo>
                  <a:lnTo>
                    <a:pt x="436" y="657029"/>
                  </a:lnTo>
                  <a:lnTo>
                    <a:pt x="0" y="612834"/>
                  </a:lnTo>
                  <a:lnTo>
                    <a:pt x="4246" y="567185"/>
                  </a:lnTo>
                  <a:lnTo>
                    <a:pt x="13147" y="520420"/>
                  </a:lnTo>
                  <a:lnTo>
                    <a:pt x="26670" y="472877"/>
                  </a:lnTo>
                  <a:lnTo>
                    <a:pt x="44785" y="424893"/>
                  </a:lnTo>
                  <a:lnTo>
                    <a:pt x="67462" y="376808"/>
                  </a:lnTo>
                  <a:lnTo>
                    <a:pt x="94670" y="328958"/>
                  </a:lnTo>
                  <a:lnTo>
                    <a:pt x="126380" y="281681"/>
                  </a:lnTo>
                  <a:lnTo>
                    <a:pt x="162560" y="235316"/>
                  </a:lnTo>
                  <a:lnTo>
                    <a:pt x="201844" y="191679"/>
                  </a:lnTo>
                  <a:lnTo>
                    <a:pt x="242821" y="152268"/>
                  </a:lnTo>
                  <a:lnTo>
                    <a:pt x="285162" y="117173"/>
                  </a:lnTo>
                  <a:lnTo>
                    <a:pt x="328537" y="86485"/>
                  </a:lnTo>
                  <a:lnTo>
                    <a:pt x="372618" y="60296"/>
                  </a:lnTo>
                  <a:lnTo>
                    <a:pt x="417074" y="38696"/>
                  </a:lnTo>
                  <a:lnTo>
                    <a:pt x="461576" y="21775"/>
                  </a:lnTo>
                  <a:lnTo>
                    <a:pt x="505797" y="9625"/>
                  </a:lnTo>
                  <a:lnTo>
                    <a:pt x="549406" y="2336"/>
                  </a:lnTo>
                  <a:lnTo>
                    <a:pt x="592074" y="0"/>
                  </a:lnTo>
                  <a:lnTo>
                    <a:pt x="633471" y="2705"/>
                  </a:lnTo>
                  <a:lnTo>
                    <a:pt x="673270" y="10545"/>
                  </a:lnTo>
                  <a:lnTo>
                    <a:pt x="711141" y="23608"/>
                  </a:lnTo>
                  <a:lnTo>
                    <a:pt x="746753" y="41987"/>
                  </a:lnTo>
                  <a:lnTo>
                    <a:pt x="779780" y="65771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337294" y="4728989"/>
            <a:ext cx="620342" cy="195215"/>
          </a:xfrm>
          <a:prstGeom prst="rect">
            <a:avLst/>
          </a:prstGeom>
        </p:spPr>
        <p:txBody>
          <a:bodyPr vert="horz" wrap="square" lIns="0" tIns="24163" rIns="0" bIns="0" rtlCol="0">
            <a:spAutoFit/>
          </a:bodyPr>
          <a:lstStyle/>
          <a:p>
            <a:pPr marL="20136">
              <a:spcBef>
                <a:spcPts val="190"/>
              </a:spcBef>
            </a:pPr>
            <a:r>
              <a:rPr sz="1110" dirty="0">
                <a:latin typeface="Arial MT"/>
                <a:cs typeface="Arial MT"/>
              </a:rPr>
              <a:t>Cl</a:t>
            </a:r>
            <a:r>
              <a:rPr sz="1110" spc="8" dirty="0">
                <a:latin typeface="Arial MT"/>
                <a:cs typeface="Arial MT"/>
              </a:rPr>
              <a:t>uster </a:t>
            </a:r>
            <a:r>
              <a:rPr sz="1110" spc="16" dirty="0">
                <a:latin typeface="Arial MT"/>
                <a:cs typeface="Arial MT"/>
              </a:rPr>
              <a:t>1</a:t>
            </a:r>
            <a:endParaRPr sz="1110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672110" y="4766281"/>
            <a:ext cx="620342" cy="195215"/>
          </a:xfrm>
          <a:prstGeom prst="rect">
            <a:avLst/>
          </a:prstGeom>
        </p:spPr>
        <p:txBody>
          <a:bodyPr vert="horz" wrap="square" lIns="0" tIns="24163" rIns="0" bIns="0" rtlCol="0">
            <a:spAutoFit/>
          </a:bodyPr>
          <a:lstStyle/>
          <a:p>
            <a:pPr marL="20136">
              <a:spcBef>
                <a:spcPts val="190"/>
              </a:spcBef>
            </a:pPr>
            <a:r>
              <a:rPr sz="1110" dirty="0">
                <a:latin typeface="Arial MT"/>
                <a:cs typeface="Arial MT"/>
              </a:rPr>
              <a:t>Cl</a:t>
            </a:r>
            <a:r>
              <a:rPr sz="1110" spc="8" dirty="0">
                <a:latin typeface="Arial MT"/>
                <a:cs typeface="Arial MT"/>
              </a:rPr>
              <a:t>uster </a:t>
            </a:r>
            <a:r>
              <a:rPr sz="1110" spc="16" dirty="0">
                <a:latin typeface="Arial MT"/>
                <a:cs typeface="Arial MT"/>
              </a:rPr>
              <a:t>2</a:t>
            </a:r>
            <a:endParaRPr sz="1110" dirty="0">
              <a:latin typeface="Arial MT"/>
              <a:cs typeface="Arial M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84ABA1-C828-0CFA-0B5C-C8F5C7F87F04}"/>
              </a:ext>
            </a:extLst>
          </p:cNvPr>
          <p:cNvSpPr txBox="1"/>
          <p:nvPr/>
        </p:nvSpPr>
        <p:spPr>
          <a:xfrm>
            <a:off x="5405773" y="2692561"/>
            <a:ext cx="4572000" cy="574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0219" marR="13088" indent="-305053" algn="ctr">
              <a:lnSpc>
                <a:spcPts val="1378"/>
              </a:lnSpc>
              <a:spcBef>
                <a:spcPts val="880"/>
              </a:spcBef>
            </a:pPr>
            <a:r>
              <a:rPr lang="en-US" spc="24" dirty="0">
                <a:latin typeface="Arial MT"/>
                <a:cs typeface="Arial MT"/>
              </a:rPr>
              <a:t>Clustering</a:t>
            </a:r>
          </a:p>
          <a:p>
            <a:pPr marL="330219" marR="13088" indent="-305053" algn="ctr">
              <a:lnSpc>
                <a:spcPts val="1378"/>
              </a:lnSpc>
              <a:spcBef>
                <a:spcPts val="880"/>
              </a:spcBef>
            </a:pPr>
            <a:r>
              <a:rPr lang="en-US" spc="24" dirty="0">
                <a:latin typeface="Arial MT"/>
                <a:cs typeface="Arial MT"/>
              </a:rPr>
              <a:t>Model</a:t>
            </a:r>
            <a:endParaRPr lang="en-US" dirty="0">
              <a:latin typeface="Arial MT"/>
              <a:cs typeface="Arial MT"/>
            </a:endParaRPr>
          </a:p>
        </p:txBody>
      </p:sp>
      <p:sp>
        <p:nvSpPr>
          <p:cNvPr id="56" name="object 48">
            <a:extLst>
              <a:ext uri="{FF2B5EF4-FFF2-40B4-BE49-F238E27FC236}">
                <a16:creationId xmlns:a16="http://schemas.microsoft.com/office/drawing/2014/main" id="{3EFE1FE3-B651-61EE-2C36-99A8241E949E}"/>
              </a:ext>
            </a:extLst>
          </p:cNvPr>
          <p:cNvSpPr/>
          <p:nvPr/>
        </p:nvSpPr>
        <p:spPr>
          <a:xfrm rot="16200000">
            <a:off x="6433569" y="2490571"/>
            <a:ext cx="322256" cy="806644"/>
          </a:xfrm>
          <a:custGeom>
            <a:avLst/>
            <a:gdLst/>
            <a:ahLst/>
            <a:cxnLst/>
            <a:rect l="l" t="t" r="r" b="b"/>
            <a:pathLst>
              <a:path w="203200" h="508635">
                <a:moveTo>
                  <a:pt x="0" y="379476"/>
                </a:moveTo>
                <a:lnTo>
                  <a:pt x="99441" y="508254"/>
                </a:lnTo>
                <a:lnTo>
                  <a:pt x="203073" y="382905"/>
                </a:lnTo>
                <a:lnTo>
                  <a:pt x="152400" y="382143"/>
                </a:lnTo>
                <a:lnTo>
                  <a:pt x="152430" y="380238"/>
                </a:lnTo>
                <a:lnTo>
                  <a:pt x="50673" y="380238"/>
                </a:lnTo>
                <a:lnTo>
                  <a:pt x="0" y="379476"/>
                </a:lnTo>
                <a:close/>
              </a:path>
              <a:path w="203200" h="508635">
                <a:moveTo>
                  <a:pt x="57150" y="0"/>
                </a:moveTo>
                <a:lnTo>
                  <a:pt x="50673" y="380238"/>
                </a:lnTo>
                <a:lnTo>
                  <a:pt x="152430" y="380238"/>
                </a:lnTo>
                <a:lnTo>
                  <a:pt x="158496" y="1524"/>
                </a:lnTo>
                <a:lnTo>
                  <a:pt x="57150" y="0"/>
                </a:lnTo>
                <a:close/>
              </a:path>
            </a:pathLst>
          </a:custGeom>
          <a:solidFill>
            <a:srgbClr val="719ECE"/>
          </a:solidFill>
        </p:spPr>
        <p:txBody>
          <a:bodyPr wrap="square" lIns="0" tIns="0" rIns="0" bIns="0" rtlCol="0"/>
          <a:lstStyle/>
          <a:p>
            <a:endParaRPr sz="2855"/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78694-F341-CF2C-D26C-4EA27DD3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in Supervised vs Unsupervised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4ECAC-2C8D-6AFA-6D9D-64B1F73FB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Supervised learning</a:t>
            </a:r>
          </a:p>
          <a:p>
            <a:r>
              <a:rPr lang="en-US" dirty="0"/>
              <a:t>A loss function is used to choose a particular model with the </a:t>
            </a:r>
            <a:r>
              <a:rPr lang="en-US" dirty="0">
                <a:solidFill>
                  <a:srgbClr val="C00000"/>
                </a:solidFill>
              </a:rPr>
              <a:t>lowest loss</a:t>
            </a:r>
            <a:r>
              <a:rPr lang="en-US" dirty="0"/>
              <a:t> value</a:t>
            </a:r>
          </a:p>
          <a:p>
            <a:r>
              <a:rPr lang="en-US" dirty="0"/>
              <a:t>After training and testing the model, we don’t care about the loss 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Unsupervised learning</a:t>
            </a:r>
          </a:p>
          <a:p>
            <a:r>
              <a:rPr lang="en-US" dirty="0"/>
              <a:t>A loss function characterizes what the data looks like</a:t>
            </a:r>
          </a:p>
          <a:p>
            <a:r>
              <a:rPr lang="en-US" dirty="0">
                <a:solidFill>
                  <a:srgbClr val="C00000"/>
                </a:solidFill>
              </a:rPr>
              <a:t>The loss function is our data model, and is itself our primary goal</a:t>
            </a:r>
          </a:p>
        </p:txBody>
      </p:sp>
    </p:spTree>
    <p:extLst>
      <p:ext uri="{BB962C8B-B14F-4D97-AF65-F5344CB8AC3E}">
        <p14:creationId xmlns:p14="http://schemas.microsoft.com/office/powerpoint/2010/main" val="1227621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5141" y="629330"/>
            <a:ext cx="8884371" cy="636845"/>
          </a:xfrm>
          <a:prstGeom prst="rect">
            <a:avLst/>
          </a:prstGeom>
        </p:spPr>
        <p:txBody>
          <a:bodyPr vert="horz" wrap="square" lIns="0" tIns="27182" rIns="0" bIns="0" rtlCol="0" anchor="ctr">
            <a:spAutoFit/>
          </a:bodyPr>
          <a:lstStyle/>
          <a:p>
            <a:pPr marL="20136">
              <a:spcBef>
                <a:spcPts val="214"/>
              </a:spcBef>
            </a:pPr>
            <a:r>
              <a:rPr lang="en-US" dirty="0"/>
              <a:t>Some Unsupervised Approaches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559228" y="1942055"/>
            <a:ext cx="2062435" cy="1180849"/>
          </a:xfrm>
          <a:prstGeom prst="rect">
            <a:avLst/>
          </a:prstGeom>
        </p:spPr>
        <p:txBody>
          <a:bodyPr vert="horz" wrap="square" lIns="0" tIns="26175" rIns="0" bIns="0" rtlCol="0">
            <a:spAutoFit/>
          </a:bodyPr>
          <a:lstStyle/>
          <a:p>
            <a:pPr marR="33225" algn="ctr">
              <a:spcBef>
                <a:spcPts val="206"/>
              </a:spcBef>
            </a:pPr>
            <a:r>
              <a:rPr sz="952" b="1" u="sng" spc="16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Arial"/>
                <a:cs typeface="Arial"/>
              </a:rPr>
              <a:t>Clustering</a:t>
            </a:r>
            <a:endParaRPr sz="952"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952" dirty="0">
              <a:latin typeface="Arial"/>
              <a:cs typeface="Arial"/>
            </a:endParaRPr>
          </a:p>
          <a:p>
            <a:pPr marL="20136" marR="8053" algn="just">
              <a:lnSpc>
                <a:spcPct val="98000"/>
              </a:lnSpc>
            </a:pPr>
            <a:r>
              <a:rPr sz="952" spc="16" dirty="0">
                <a:latin typeface="Arial MT"/>
                <a:cs typeface="Arial MT"/>
              </a:rPr>
              <a:t>Learn the </a:t>
            </a:r>
            <a:r>
              <a:rPr sz="952" spc="-246" dirty="0">
                <a:latin typeface="Arial MT"/>
                <a:cs typeface="Arial MT"/>
              </a:rPr>
              <a:t> </a:t>
            </a:r>
            <a:r>
              <a:rPr sz="952" spc="16" dirty="0">
                <a:latin typeface="Arial MT"/>
                <a:cs typeface="Arial MT"/>
              </a:rPr>
              <a:t>grouping structure for </a:t>
            </a:r>
            <a:r>
              <a:rPr sz="952" spc="24" dirty="0">
                <a:latin typeface="Arial MT"/>
                <a:cs typeface="Arial MT"/>
              </a:rPr>
              <a:t>a </a:t>
            </a:r>
            <a:r>
              <a:rPr sz="952" spc="16" dirty="0">
                <a:latin typeface="Arial MT"/>
                <a:cs typeface="Arial MT"/>
              </a:rPr>
              <a:t>given set </a:t>
            </a:r>
            <a:r>
              <a:rPr sz="952" spc="8" dirty="0">
                <a:latin typeface="Arial MT"/>
                <a:cs typeface="Arial MT"/>
              </a:rPr>
              <a:t>of </a:t>
            </a:r>
            <a:r>
              <a:rPr sz="952" spc="-246" dirty="0">
                <a:latin typeface="Arial MT"/>
                <a:cs typeface="Arial MT"/>
              </a:rPr>
              <a:t> </a:t>
            </a:r>
            <a:r>
              <a:rPr sz="952" spc="16" dirty="0">
                <a:latin typeface="Arial MT"/>
                <a:cs typeface="Arial MT"/>
              </a:rPr>
              <a:t>unlabeled</a:t>
            </a:r>
            <a:r>
              <a:rPr sz="952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inputs</a:t>
            </a:r>
            <a:endParaRPr lang="en-US" sz="952" spc="8" dirty="0">
              <a:latin typeface="Arial MT"/>
              <a:cs typeface="Arial MT"/>
            </a:endParaRPr>
          </a:p>
          <a:p>
            <a:pPr marL="20136" marR="8053" algn="just">
              <a:lnSpc>
                <a:spcPct val="98000"/>
              </a:lnSpc>
            </a:pPr>
            <a:endParaRPr lang="en-US" sz="952" spc="8" dirty="0">
              <a:latin typeface="Arial MT"/>
              <a:cs typeface="Arial MT"/>
            </a:endParaRPr>
          </a:p>
          <a:p>
            <a:pPr marL="20136" marR="8053" algn="just">
              <a:lnSpc>
                <a:spcPct val="98000"/>
              </a:lnSpc>
            </a:pPr>
            <a:endParaRPr lang="en-US" sz="952" spc="8" dirty="0">
              <a:latin typeface="Arial MT"/>
              <a:cs typeface="Arial MT"/>
            </a:endParaRPr>
          </a:p>
          <a:p>
            <a:pPr marL="20136" marR="8053" algn="just">
              <a:lnSpc>
                <a:spcPct val="98000"/>
              </a:lnSpc>
            </a:pPr>
            <a:r>
              <a:rPr lang="en-US" sz="952" dirty="0">
                <a:latin typeface="Arial MT"/>
                <a:cs typeface="Arial MT"/>
              </a:rPr>
              <a:t>k-Means, Hierarchical Clustering, ...</a:t>
            </a:r>
          </a:p>
          <a:p>
            <a:pPr marL="20136" marR="8053" algn="just">
              <a:lnSpc>
                <a:spcPct val="98000"/>
              </a:lnSpc>
            </a:pPr>
            <a:endParaRPr lang="en-US" sz="952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59225" y="3840441"/>
            <a:ext cx="2246512" cy="1370709"/>
          </a:xfrm>
          <a:prstGeom prst="rect">
            <a:avLst/>
          </a:prstGeom>
        </p:spPr>
        <p:txBody>
          <a:bodyPr vert="horz" wrap="square" lIns="0" tIns="26175" rIns="0" bIns="0" rtlCol="0">
            <a:spAutoFit/>
          </a:bodyPr>
          <a:lstStyle/>
          <a:p>
            <a:pPr marL="268808">
              <a:spcBef>
                <a:spcPts val="206"/>
              </a:spcBef>
            </a:pPr>
            <a:r>
              <a:rPr lang="en-US" sz="952" b="1" u="sng" spc="16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Arial"/>
                <a:cs typeface="Arial"/>
              </a:rPr>
              <a:t>Association Rules</a:t>
            </a:r>
          </a:p>
          <a:p>
            <a:pPr marL="268808">
              <a:spcBef>
                <a:spcPts val="206"/>
              </a:spcBef>
            </a:pPr>
            <a:endParaRPr sz="952" dirty="0">
              <a:latin typeface="Arial"/>
              <a:cs typeface="Arial"/>
            </a:endParaRPr>
          </a:p>
          <a:p>
            <a:pPr>
              <a:spcBef>
                <a:spcPts val="48"/>
              </a:spcBef>
            </a:pPr>
            <a:r>
              <a:rPr lang="en-US" sz="952" spc="16" dirty="0">
                <a:latin typeface="Arial MT"/>
              </a:rPr>
              <a:t>Association rule mining is a rule-based machine learning method for discovering interesting relations between variables in transactional databases. </a:t>
            </a:r>
          </a:p>
          <a:p>
            <a:pPr>
              <a:spcBef>
                <a:spcPts val="48"/>
              </a:spcBef>
            </a:pPr>
            <a:endParaRPr lang="en-US" sz="952" spc="16" dirty="0">
              <a:latin typeface="Arial MT"/>
            </a:endParaRPr>
          </a:p>
          <a:p>
            <a:pPr>
              <a:spcBef>
                <a:spcPts val="48"/>
              </a:spcBef>
            </a:pPr>
            <a:endParaRPr lang="en-US" sz="952" spc="16" dirty="0">
              <a:latin typeface="Arial MT"/>
            </a:endParaRPr>
          </a:p>
          <a:p>
            <a:pPr>
              <a:spcBef>
                <a:spcPts val="48"/>
              </a:spcBef>
            </a:pPr>
            <a:r>
              <a:rPr lang="en-US" sz="952" spc="16" dirty="0" err="1">
                <a:latin typeface="Arial MT"/>
              </a:rPr>
              <a:t>Apriori</a:t>
            </a:r>
            <a:r>
              <a:rPr lang="en-US" sz="952" spc="16" dirty="0">
                <a:latin typeface="Arial MT"/>
              </a:rPr>
              <a:t>, FP-growth, …</a:t>
            </a:r>
            <a:endParaRPr sz="952" spc="16" dirty="0">
              <a:latin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94372" y="3615263"/>
            <a:ext cx="7993951" cy="0"/>
          </a:xfrm>
          <a:custGeom>
            <a:avLst/>
            <a:gdLst/>
            <a:ahLst/>
            <a:cxnLst/>
            <a:rect l="l" t="t" r="r" b="b"/>
            <a:pathLst>
              <a:path w="5040630">
                <a:moveTo>
                  <a:pt x="0" y="0"/>
                </a:moveTo>
                <a:lnTo>
                  <a:pt x="504018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3445" y="1744284"/>
            <a:ext cx="3421323" cy="167148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C9945C2-AF2E-4724-7B6D-37C9892B0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197" y="3628646"/>
            <a:ext cx="2872362" cy="1733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456580-B18E-7D2B-B509-0BA5FE145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194" y="5542394"/>
            <a:ext cx="3783035" cy="11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25926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" y="18755"/>
            <a:ext cx="7886700" cy="1325563"/>
          </a:xfrm>
        </p:spPr>
        <p:txBody>
          <a:bodyPr>
            <a:normAutofit/>
          </a:bodyPr>
          <a:lstStyle/>
          <a:p>
            <a:pPr marL="20136">
              <a:spcBef>
                <a:spcPts val="214"/>
              </a:spcBef>
            </a:pPr>
            <a:r>
              <a:rPr lang="en-US" dirty="0"/>
              <a:t>Clustering</a:t>
            </a:r>
          </a:p>
        </p:txBody>
      </p:sp>
      <p:sp>
        <p:nvSpPr>
          <p:cNvPr id="706563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98"/>
            <a:ext cx="7402814" cy="5125062"/>
          </a:xfrm>
        </p:spPr>
        <p:txBody>
          <a:bodyPr>
            <a:normAutofit/>
          </a:bodyPr>
          <a:lstStyle/>
          <a:p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 is often an </a:t>
            </a:r>
            <a:r>
              <a:rPr lang="en-US" altLang="ja-JP" sz="2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unsupervised learning </a:t>
            </a:r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</a:t>
            </a:r>
            <a:r>
              <a:rPr lang="en-US" altLang="ja-JP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</a:t>
            </a:r>
            <a:r>
              <a:rPr lang="en-US" altLang="ja-JP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class values </a:t>
            </a:r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(labels) indicate group of the data instances. </a:t>
            </a:r>
          </a:p>
          <a:p>
            <a:pPr>
              <a:lnSpc>
                <a:spcPct val="90000"/>
              </a:lnSpc>
            </a:pPr>
            <a:endParaRPr lang="en-US" altLang="ja-JP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 is a technique for finding </a:t>
            </a:r>
            <a:r>
              <a:rPr lang="en-US" altLang="ja-JP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 groups</a:t>
            </a:r>
            <a:r>
              <a:rPr lang="en-US" altLang="ja-JP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data, called </a:t>
            </a:r>
            <a:r>
              <a:rPr lang="en-US" altLang="ja-JP" sz="2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clusters</a:t>
            </a:r>
          </a:p>
          <a:p>
            <a:pPr>
              <a:lnSpc>
                <a:spcPct val="90000"/>
              </a:lnSpc>
            </a:pPr>
            <a:endParaRPr lang="en-US" altLang="ja-JP" sz="20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 groups data instances that are similar to (</a:t>
            </a:r>
            <a:r>
              <a:rPr lang="en-US" altLang="ja-JP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near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each other in one cluster and data instances that are not similar (</a:t>
            </a:r>
            <a:r>
              <a:rPr lang="en-US" altLang="ja-JP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far away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to each other into different clusters. </a:t>
            </a:r>
          </a:p>
          <a:p>
            <a:pPr>
              <a:lnSpc>
                <a:spcPct val="90000"/>
              </a:lnSpc>
            </a:pPr>
            <a:endParaRPr lang="en-US" altLang="ja-JP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90000"/>
              </a:lnSpc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E87B524-0916-AEB4-AAE2-7D64102FD1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04100" y="2845346"/>
          <a:ext cx="4527550" cy="3950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3187800" imgH="2781360" progId="">
                  <p:embed/>
                </p:oleObj>
              </mc:Choice>
              <mc:Fallback>
                <p:oleObj name="PBrush" r:id="rId2" imgW="3187800" imgH="2781360" progId="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DE87B524-0916-AEB4-AAE2-7D64102FD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04100" y="2845346"/>
                        <a:ext cx="4527550" cy="3950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7E37D3D-9449-CC18-0C29-6200B408B5BE}"/>
              </a:ext>
            </a:extLst>
          </p:cNvPr>
          <p:cNvSpPr txBox="1"/>
          <p:nvPr/>
        </p:nvSpPr>
        <p:spPr>
          <a:xfrm>
            <a:off x="7677151" y="2231137"/>
            <a:ext cx="1638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accent1"/>
                </a:solidFill>
              </a:rPr>
              <a:t>Clustering Type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F1BC2-E1B0-7EA9-E34E-B1FCD708DA47}"/>
              </a:ext>
            </a:extLst>
          </p:cNvPr>
          <p:cNvSpPr txBox="1"/>
          <p:nvPr/>
        </p:nvSpPr>
        <p:spPr>
          <a:xfrm>
            <a:off x="9867902" y="2005310"/>
            <a:ext cx="20637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accent1"/>
                </a:solidFill>
              </a:rPr>
              <a:t>Features used to recognize similarity of clusters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077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Similarity vs. </a:t>
            </a:r>
            <a:r>
              <a:rPr lang="en-US" altLang="en-US" dirty="0">
                <a:solidFill>
                  <a:srgbClr val="003300"/>
                </a:solidFill>
              </a:rPr>
              <a:t>Distance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14375" y="1690688"/>
            <a:ext cx="6410325" cy="4525963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Similarity</a:t>
            </a:r>
            <a:r>
              <a:rPr lang="en-US" altLang="en-US" dirty="0"/>
              <a:t> indicates </a:t>
            </a:r>
            <a:r>
              <a:rPr lang="en-US" altLang="en-US" dirty="0">
                <a:solidFill>
                  <a:srgbClr val="FF0000"/>
                </a:solidFill>
              </a:rPr>
              <a:t>less distance </a:t>
            </a:r>
            <a:r>
              <a:rPr lang="en-US" altLang="en-US" dirty="0"/>
              <a:t>between </a:t>
            </a:r>
            <a:r>
              <a:rPr lang="en-US" altLang="en-US" dirty="0">
                <a:solidFill>
                  <a:srgbClr val="FF0000"/>
                </a:solidFill>
              </a:rPr>
              <a:t>attributes</a:t>
            </a:r>
            <a:r>
              <a:rPr lang="en-US" altLang="en-US" dirty="0"/>
              <a:t> (features) of two data points</a:t>
            </a:r>
          </a:p>
          <a:p>
            <a:r>
              <a:rPr lang="en-US" altLang="en-US" dirty="0"/>
              <a:t>A </a:t>
            </a:r>
            <a:r>
              <a:rPr lang="en-US" altLang="en-US" dirty="0">
                <a:solidFill>
                  <a:srgbClr val="C00000"/>
                </a:solidFill>
              </a:rPr>
              <a:t>distance measure </a:t>
            </a:r>
            <a:r>
              <a:rPr lang="en-US" altLang="en-US" dirty="0"/>
              <a:t>(metric) is a function that satisfies: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Distance is the </a:t>
            </a:r>
            <a:r>
              <a:rPr lang="en-US" altLang="en-US" dirty="0">
                <a:solidFill>
                  <a:srgbClr val="FF0000"/>
                </a:solidFill>
              </a:rPr>
              <a:t>Loss Function </a:t>
            </a:r>
            <a:r>
              <a:rPr lang="en-US" altLang="en-US" dirty="0"/>
              <a:t>in clustering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6613" name="Object 5"/>
              <p:cNvSpPr txBox="1"/>
              <p:nvPr/>
            </p:nvSpPr>
            <p:spPr bwMode="auto">
              <a:xfrm>
                <a:off x="1055688" y="3685777"/>
                <a:ext cx="4202112" cy="185816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20000"/>
              </a:bodyPr>
              <a:lstStyle/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:endParaRPr lang="en-US" sz="2800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⇔ </m:t>
                    </m:r>
                    <m:r>
                      <m:rPr>
                        <m:sty m:val="p"/>
                      </m:rP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sz="28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sz="2800" dirty="0">
                  <a:solidFill>
                    <a:srgbClr val="000000"/>
                  </a:solidFill>
                </a:endParaRPr>
              </a:p>
              <a:p>
                <a:endParaRPr lang="en-US" sz="2800" dirty="0"/>
              </a:p>
              <a:p>
                <a:r>
                  <a:rPr lang="en-US" sz="2800" dirty="0"/>
                  <a:t>x, y are datapoints  </a:t>
                </a:r>
              </a:p>
            </p:txBody>
          </p:sp>
        </mc:Choice>
        <mc:Fallback xmlns="">
          <p:sp>
            <p:nvSpPr>
              <p:cNvPr id="836613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5688" y="3685777"/>
                <a:ext cx="4202112" cy="1858169"/>
              </a:xfrm>
              <a:prstGeom prst="rect">
                <a:avLst/>
              </a:prstGeom>
              <a:blipFill>
                <a:blip r:embed="rId3"/>
                <a:stretch>
                  <a:fillRect l="-2174" t="-6250" b="-756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1615.png">
            <a:extLst>
              <a:ext uri="{FF2B5EF4-FFF2-40B4-BE49-F238E27FC236}">
                <a16:creationId xmlns:a16="http://schemas.microsoft.com/office/drawing/2014/main" id="{BE041805-1105-B937-C627-60BF83C9D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230" y="2557911"/>
            <a:ext cx="4377675" cy="40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22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312D-A91E-314A-6C03-34280A1E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5EB0-BE7F-6907-232B-73E12B0FF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Course Title: Advanced Techniques with Large Language Models</a:t>
            </a:r>
          </a:p>
          <a:p>
            <a:r>
              <a:rPr lang="en-US" dirty="0"/>
              <a:t>Course Number: INFO 7374</a:t>
            </a:r>
          </a:p>
          <a:p>
            <a:r>
              <a:rPr lang="en-US" dirty="0"/>
              <a:t>Term and Year: Fall 2024</a:t>
            </a:r>
          </a:p>
          <a:p>
            <a:r>
              <a:rPr lang="en-US" dirty="0"/>
              <a:t>Credit Hour: 4</a:t>
            </a:r>
          </a:p>
          <a:p>
            <a:r>
              <a:rPr lang="en-US" dirty="0"/>
              <a:t>Course Format: On-Ground</a:t>
            </a:r>
          </a:p>
          <a:p>
            <a:r>
              <a:rPr lang="en-US" dirty="0"/>
              <a:t>Instructor: Abdolreza Mosaddegh</a:t>
            </a:r>
          </a:p>
          <a:p>
            <a:r>
              <a:rPr lang="en-US" dirty="0"/>
              <a:t>Email : </a:t>
            </a:r>
            <a:r>
              <a:rPr lang="en-US" dirty="0">
                <a:hlinkClick r:id="rId2"/>
              </a:rPr>
              <a:t>a.mosaddegh@northeastern.edu</a:t>
            </a:r>
            <a:endParaRPr lang="en-US" dirty="0"/>
          </a:p>
          <a:p>
            <a:r>
              <a:rPr lang="en-US" dirty="0"/>
              <a:t>TA: Shubham Krishnakumar Nair</a:t>
            </a:r>
          </a:p>
          <a:p>
            <a:r>
              <a:rPr lang="en-US" dirty="0"/>
              <a:t>TA Email: </a:t>
            </a:r>
            <a:r>
              <a:rPr lang="en-US" dirty="0">
                <a:hlinkClick r:id="rId3"/>
              </a:rPr>
              <a:t>nair.shu@northeastern.edu</a:t>
            </a:r>
            <a:endParaRPr lang="en-US" dirty="0"/>
          </a:p>
          <a:p>
            <a:r>
              <a:rPr lang="en-US" dirty="0"/>
              <a:t>Assignments and Resources: Canvas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898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6325" y="492126"/>
            <a:ext cx="7296150" cy="4984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K-Means Clustering Algorithm 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904875" y="1565274"/>
            <a:ext cx="10496549" cy="480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Tahoma" charset="0"/>
                <a:ea typeface="SimSun" charset="0"/>
                <a:cs typeface="SimSun" charset="0"/>
              </a:rPr>
              <a:t>Given </a:t>
            </a:r>
            <a:r>
              <a:rPr lang="en-US" altLang="zh-CN" sz="2400" i="1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k</a:t>
            </a:r>
            <a:r>
              <a:rPr lang="en-US" altLang="zh-CN" sz="2400" dirty="0">
                <a:latin typeface="Tahoma" charset="0"/>
                <a:ea typeface="SimSun" charset="0"/>
                <a:cs typeface="SimSun" charset="0"/>
              </a:rPr>
              <a:t> as number of clusters (Hyper-parameter):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Select </a:t>
            </a:r>
            <a:r>
              <a:rPr lang="en-US" altLang="zh-CN" i="1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k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random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 data points as initial centroid (cluster representative)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Repeat</a:t>
            </a:r>
          </a:p>
          <a:p>
            <a:pPr lvl="1" indent="171450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Assign each data point to the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 centroid</a:t>
            </a:r>
          </a:p>
          <a:p>
            <a:pPr lvl="1" indent="171450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Recompute centroid 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of each cluster using mean values of attributes 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Until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convergence criteria 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is met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D2AA13B-04B4-BDB0-763F-25EF89D9F6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10349" y="4376003"/>
          <a:ext cx="4454525" cy="2347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784840" imgH="3048120" progId="">
                  <p:embed/>
                </p:oleObj>
              </mc:Choice>
              <mc:Fallback>
                <p:oleObj name="PBrush" r:id="rId3" imgW="5784840" imgH="3048120" progId="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D2AA13B-04B4-BDB0-763F-25EF89D9F6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10349" y="4376003"/>
                        <a:ext cx="4454525" cy="2347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2209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24000" y="1"/>
            <a:ext cx="9144000" cy="742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4000" dirty="0"/>
              <a:t>Sample of K-means with two cluster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20406-FF2E-9332-6D70-7A5AEAEBEC0B}"/>
              </a:ext>
            </a:extLst>
          </p:cNvPr>
          <p:cNvSpPr txBox="1"/>
          <p:nvPr/>
        </p:nvSpPr>
        <p:spPr>
          <a:xfrm>
            <a:off x="1167130" y="1718677"/>
            <a:ext cx="8394700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b="1" dirty="0">
                <a:latin typeface="Arial" charset="0"/>
                <a:cs typeface="Arial" charset="0"/>
              </a:rPr>
              <a:t>Features: </a:t>
            </a:r>
            <a:r>
              <a:rPr lang="en-US" dirty="0">
                <a:latin typeface="Arial" charset="0"/>
                <a:cs typeface="Arial" charset="0"/>
              </a:rPr>
              <a:t>height(cm) and weight (kg) 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b="1" dirty="0">
                <a:latin typeface="Arial" charset="0"/>
                <a:cs typeface="Arial" charset="0"/>
              </a:rPr>
              <a:t>No Labels</a:t>
            </a:r>
            <a:endParaRPr lang="en-US" dirty="0">
              <a:latin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946AC4-84BC-7A92-5C03-682B64393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64" y="2356667"/>
            <a:ext cx="6824102" cy="3952693"/>
          </a:xfrm>
          <a:prstGeom prst="rect">
            <a:avLst/>
          </a:prstGeom>
        </p:spPr>
      </p:pic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7F8FF14F-E472-1E23-1273-70D9C80AE4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3918078"/>
              </p:ext>
            </p:extLst>
          </p:nvPr>
        </p:nvGraphicFramePr>
        <p:xfrm>
          <a:off x="1252542" y="2722524"/>
          <a:ext cx="2462208" cy="2257236"/>
        </p:xfrm>
        <a:graphic>
          <a:graphicData uri="http://schemas.openxmlformats.org/drawingml/2006/table">
            <a:tbl>
              <a:tblPr firstRow="1" bandRow="1"/>
              <a:tblGrid>
                <a:gridCol w="1189564">
                  <a:extLst>
                    <a:ext uri="{9D8B030D-6E8A-4147-A177-3AD203B41FA5}">
                      <a16:colId xmlns:a16="http://schemas.microsoft.com/office/drawing/2014/main" val="814285455"/>
                    </a:ext>
                  </a:extLst>
                </a:gridCol>
                <a:gridCol w="1272644">
                  <a:extLst>
                    <a:ext uri="{9D8B030D-6E8A-4147-A177-3AD203B41FA5}">
                      <a16:colId xmlns:a16="http://schemas.microsoft.com/office/drawing/2014/main" val="2985561230"/>
                    </a:ext>
                  </a:extLst>
                </a:gridCol>
              </a:tblGrid>
              <a:tr h="3384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ADA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Height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A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76398"/>
                  </a:ext>
                </a:extLst>
              </a:tr>
              <a:tr h="3384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459885"/>
                  </a:ext>
                </a:extLst>
              </a:tr>
              <a:tr h="3384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9390"/>
                  </a:ext>
                </a:extLst>
              </a:tr>
              <a:tr h="3384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6D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6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506261"/>
                  </a:ext>
                </a:extLst>
              </a:tr>
              <a:tr h="3384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048052"/>
                  </a:ext>
                </a:extLst>
              </a:tr>
              <a:tr h="3384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117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5492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AA853-7AAB-C293-4087-87E9B88B6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K-means with two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CFD7B-03ED-C90B-4705-EFCA24595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08F5F-5BA3-87B7-07BA-41A20066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1" y="1969967"/>
            <a:ext cx="7437120" cy="4522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D6120-E74D-77A0-8752-A2248C80432B}"/>
              </a:ext>
            </a:extLst>
          </p:cNvPr>
          <p:cNvSpPr txBox="1"/>
          <p:nvPr/>
        </p:nvSpPr>
        <p:spPr>
          <a:xfrm>
            <a:off x="1226821" y="1331180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latin typeface="Tahoma" charset="0"/>
                <a:ea typeface="SimSun" charset="0"/>
              </a:rPr>
              <a:t>Choose two random data points as Centroids of Cluster Orange (Cluster 1) and Cluster Green (Cluster 2)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EDB7A-97CD-CF5B-8A6D-81A7A9224B02}"/>
              </a:ext>
            </a:extLst>
          </p:cNvPr>
          <p:cNvSpPr txBox="1"/>
          <p:nvPr/>
        </p:nvSpPr>
        <p:spPr>
          <a:xfrm>
            <a:off x="8035290" y="1925309"/>
            <a:ext cx="45148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Centroid 1 = </a:t>
            </a:r>
          </a:p>
          <a:p>
            <a:r>
              <a:rPr lang="en-US" sz="1600" dirty="0"/>
              <a:t>( (68+57+55+56) /4  ,  (175+174+173+174) /4 ) = (59,174)</a:t>
            </a:r>
          </a:p>
          <a:p>
            <a:endParaRPr lang="en-US" sz="1600" dirty="0"/>
          </a:p>
          <a:p>
            <a:r>
              <a:rPr lang="en-US" sz="1600" dirty="0"/>
              <a:t>Centroid 2 = (69,176)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2384B5-2882-C62B-F6BF-AFAF373EFEBE}"/>
              </a:ext>
            </a:extLst>
          </p:cNvPr>
          <p:cNvSpPr txBox="1"/>
          <p:nvPr/>
        </p:nvSpPr>
        <p:spPr>
          <a:xfrm>
            <a:off x="7943850" y="4776242"/>
            <a:ext cx="45148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Centroid</a:t>
            </a:r>
            <a:r>
              <a:rPr lang="fr-FR" sz="1600" dirty="0"/>
              <a:t> 1 = </a:t>
            </a:r>
          </a:p>
          <a:p>
            <a:r>
              <a:rPr lang="fr-FR" sz="1600" dirty="0"/>
              <a:t>((57+55+56) /3  ,  (174+173+174) /3 ) = (56,173.6)</a:t>
            </a:r>
          </a:p>
          <a:p>
            <a:endParaRPr lang="en-US" sz="1600" dirty="0"/>
          </a:p>
          <a:p>
            <a:r>
              <a:rPr lang="en-US" sz="1600" dirty="0"/>
              <a:t>Centroid 2 = </a:t>
            </a:r>
          </a:p>
          <a:p>
            <a:r>
              <a:rPr lang="en-US" sz="1600" dirty="0"/>
              <a:t>((68+69) /2  ,  (175+176) /2 ) = (68.5,175.5)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306578-6353-D7EC-4266-B491CA6A0271}"/>
              </a:ext>
            </a:extLst>
          </p:cNvPr>
          <p:cNvSpPr txBox="1"/>
          <p:nvPr/>
        </p:nvSpPr>
        <p:spPr>
          <a:xfrm>
            <a:off x="9197837" y="3348432"/>
            <a:ext cx="29941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Tahoma" charset="0"/>
                <a:ea typeface="SimSun" charset="0"/>
              </a:rPr>
              <a:t>Repeat Calculation </a:t>
            </a:r>
          </a:p>
          <a:p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</a:rPr>
              <a:t>With Centroids C1, C2</a:t>
            </a:r>
          </a:p>
          <a:p>
            <a:r>
              <a:rPr lang="en-US" altLang="zh-CN" sz="1800" dirty="0">
                <a:solidFill>
                  <a:srgbClr val="FF0000"/>
                </a:solidFill>
                <a:latin typeface="Tahoma" charset="0"/>
                <a:ea typeface="SimSun" charset="0"/>
              </a:rPr>
              <a:t>Unless the change in Centroid is less than 1%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89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996B5-DB59-C9DF-40E7-122936249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Optimal Problem 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5C5D23C-DC9E-3971-A52E-029DD225CE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3185" y="1690631"/>
          <a:ext cx="9820540" cy="4802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6350040" imgH="3105000" progId="">
                  <p:embed/>
                </p:oleObj>
              </mc:Choice>
              <mc:Fallback>
                <p:oleObj name="PBrush" r:id="rId2" imgW="6350040" imgH="3105000" progId="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5C5D23C-DC9E-3971-A52E-029DD225CE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33185" y="1690631"/>
                        <a:ext cx="9820540" cy="4802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35BA77C-352C-2F94-30F0-937F4E9A4AD6}"/>
              </a:ext>
            </a:extLst>
          </p:cNvPr>
          <p:cNvSpPr txBox="1"/>
          <p:nvPr/>
        </p:nvSpPr>
        <p:spPr>
          <a:xfrm>
            <a:off x="838200" y="5256014"/>
            <a:ext cx="62207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Greedy </a:t>
            </a:r>
            <a:r>
              <a:rPr lang="en-US" sz="2400" dirty="0"/>
              <a:t>Algorithm makes </a:t>
            </a:r>
            <a:r>
              <a:rPr lang="en-US" sz="2400" dirty="0">
                <a:solidFill>
                  <a:srgbClr val="C00000"/>
                </a:solidFill>
              </a:rPr>
              <a:t>locally optimal </a:t>
            </a:r>
            <a:r>
              <a:rPr lang="en-US" sz="2400" dirty="0"/>
              <a:t>choices at each step, </a:t>
            </a:r>
            <a:r>
              <a:rPr lang="en-US" sz="2400" dirty="0">
                <a:solidFill>
                  <a:srgbClr val="C00000"/>
                </a:solidFill>
              </a:rPr>
              <a:t>Not globally optimum </a:t>
            </a:r>
            <a:r>
              <a:rPr lang="en-US" sz="2400" dirty="0"/>
              <a:t>necessarily</a:t>
            </a:r>
          </a:p>
        </p:txBody>
      </p:sp>
    </p:spTree>
    <p:extLst>
      <p:ext uri="{BB962C8B-B14F-4D97-AF65-F5344CB8AC3E}">
        <p14:creationId xmlns:p14="http://schemas.microsoft.com/office/powerpoint/2010/main" val="882646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0A33A-58FE-82BA-8CB0-5FE788A5E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E0C1A-70BB-E62A-84BD-B17052DA3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Sensitive to </a:t>
            </a:r>
            <a:r>
              <a:rPr lang="en-US" dirty="0">
                <a:solidFill>
                  <a:srgbClr val="C00000"/>
                </a:solidFill>
              </a:rPr>
              <a:t>initial points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Sensitive to noisy data and </a:t>
            </a:r>
            <a:r>
              <a:rPr lang="en-US" dirty="0">
                <a:solidFill>
                  <a:srgbClr val="FF0000"/>
                </a:solidFill>
              </a:rPr>
              <a:t>outliers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E1436-9D66-BF33-C0AD-207500D99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136" y="1481083"/>
            <a:ext cx="4700409" cy="2367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3CEB41-071C-5CB9-A969-F3FFFAE4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678" y="4411980"/>
            <a:ext cx="3743324" cy="224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14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-6-10.eps">
            <a:extLst>
              <a:ext uri="{FF2B5EF4-FFF2-40B4-BE49-F238E27FC236}">
                <a16:creationId xmlns:a16="http://schemas.microsoft.com/office/drawing/2014/main" id="{B2E9C645-6C0C-0D55-97AC-DBA54F12E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1" y="4511777"/>
            <a:ext cx="5086349" cy="217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2CBD19-0B2E-C022-96B6-02037634E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9E9A-DE29-E1D8-4BEB-B9F5468ED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Missing Values </a:t>
            </a:r>
            <a:r>
              <a:rPr lang="en-US" dirty="0"/>
              <a:t>are required to be imputed before clustering since distance metrics are employed.</a:t>
            </a:r>
          </a:p>
          <a:p>
            <a:r>
              <a:rPr lang="en-US" sz="2800" dirty="0">
                <a:solidFill>
                  <a:srgbClr val="FF0000"/>
                </a:solidFill>
              </a:rPr>
              <a:t>Categorical variables </a:t>
            </a:r>
            <a:r>
              <a:rPr lang="en-US" sz="2800" dirty="0"/>
              <a:t>need to be recoded into </a:t>
            </a:r>
            <a:r>
              <a:rPr lang="en-US" dirty="0"/>
              <a:t>a series of </a:t>
            </a:r>
            <a:r>
              <a:rPr lang="en-US" sz="2800" dirty="0"/>
              <a:t>variables which can then be used in calculation of distance.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Normalizing data </a:t>
            </a:r>
            <a:r>
              <a:rPr lang="en-US" dirty="0"/>
              <a:t>is recommended since attributes with larger range of values can bias some distance measures.</a:t>
            </a:r>
          </a:p>
          <a:p>
            <a:r>
              <a:rPr lang="en-US" dirty="0">
                <a:solidFill>
                  <a:srgbClr val="FF0000"/>
                </a:solidFill>
              </a:rPr>
              <a:t>Filter out outliers </a:t>
            </a:r>
            <a:r>
              <a:rPr lang="en-US" dirty="0"/>
              <a:t>is recommended for many clustering algorithm such as K-means which are prone to outliers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99683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1D518C8C-3B51-D24B-A7EE-EF42E41D8D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219075"/>
            <a:ext cx="7543800" cy="762000"/>
          </a:xfrm>
        </p:spPr>
        <p:txBody>
          <a:bodyPr/>
          <a:lstStyle/>
          <a:p>
            <a:pPr eaLnBrk="1" hangingPunct="1"/>
            <a:r>
              <a:rPr lang="en-US" altLang="en-US" dirty="0"/>
              <a:t>Impute Missing Data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6F4079DB-89AA-B647-9959-23E80D2116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09115" y="1143000"/>
            <a:ext cx="10339959" cy="5715000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b="1" dirty="0"/>
              <a:t>Ignore the tuple</a:t>
            </a:r>
            <a:r>
              <a:rPr lang="en-US" altLang="en-US" sz="2400" dirty="0"/>
              <a:t>: not effective when many records have missing values or dataset is small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b="1" dirty="0"/>
              <a:t>Fill in the missing value manually</a:t>
            </a:r>
            <a:r>
              <a:rPr lang="en-US" altLang="en-US" sz="2400" dirty="0"/>
              <a:t>: not feasible when there are many missing values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b="1" dirty="0"/>
              <a:t>Fill in it automatically</a:t>
            </a:r>
            <a:r>
              <a:rPr lang="en-US" altLang="en-US" sz="2400" dirty="0"/>
              <a:t> with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/>
              <a:t>a global constant value: e.g., 0, “unknown”, a new class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/>
              <a:t>last reported value in historical data: assumes no change, which is usually wrong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/>
              <a:t>value of a record with similar other attributes (</a:t>
            </a:r>
            <a:r>
              <a:rPr lang="en-US" dirty="0"/>
              <a:t>Hot Deck Imputation</a:t>
            </a:r>
            <a:r>
              <a:rPr lang="en-US" altLang="en-US" dirty="0"/>
              <a:t>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/>
              <a:t>the attribute mean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/>
              <a:t>the attribute mean for all samples belonging to the same class / group</a:t>
            </a:r>
          </a:p>
          <a:p>
            <a:r>
              <a:rPr lang="en-US" sz="2400" b="1" dirty="0"/>
              <a:t>Imputation using prediction models</a:t>
            </a:r>
            <a:r>
              <a:rPr lang="en-US" dirty="0"/>
              <a:t>: </a:t>
            </a:r>
            <a:r>
              <a:rPr lang="en-US" sz="2400" dirty="0"/>
              <a:t>predict value of missing data using values of other attributes by a prediction model (e.g., regression)</a:t>
            </a:r>
            <a:endParaRPr lang="en-US" altLang="en-US" dirty="0"/>
          </a:p>
          <a:p>
            <a:r>
              <a:rPr lang="en-US" sz="2400" b="1" dirty="0"/>
              <a:t>Multiple Imputations (e.g., MICE)</a:t>
            </a:r>
          </a:p>
          <a:p>
            <a:pPr marL="0" indent="0">
              <a:buNone/>
            </a:pPr>
            <a:endParaRPr lang="en-US" sz="2400" b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AE98-3E9F-772F-0554-E35E2958F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8500D-2F18-90E0-EFB0-1AA6C4A39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b="1" dirty="0"/>
              <a:t>Missing completely at random (MCAR): </a:t>
            </a:r>
            <a:r>
              <a:rPr lang="en-US" sz="2400" dirty="0"/>
              <a:t>the missing data is </a:t>
            </a:r>
            <a:r>
              <a:rPr lang="en-US" sz="2400" dirty="0">
                <a:solidFill>
                  <a:srgbClr val="C00000"/>
                </a:solidFill>
              </a:rPr>
              <a:t>independent</a:t>
            </a:r>
            <a:r>
              <a:rPr lang="en-US" sz="2400" dirty="0"/>
              <a:t> of the observed and unobserved data (no systematic differences exist between participants with missing data and those with complete data) </a:t>
            </a:r>
            <a:r>
              <a:rPr lang="en-US" sz="2400" dirty="0">
                <a:sym typeface="Wingdings" panose="05000000000000000000" pitchFamily="2" charset="2"/>
              </a:rPr>
              <a:t> imputable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e.g., some data items are missed due to hardware failure </a:t>
            </a:r>
          </a:p>
          <a:p>
            <a:endParaRPr lang="en-US" sz="2400" dirty="0"/>
          </a:p>
          <a:p>
            <a:r>
              <a:rPr lang="en-US" sz="2400" b="1" dirty="0"/>
              <a:t>Missing at random (MAR): </a:t>
            </a:r>
            <a:r>
              <a:rPr lang="en-US" sz="2400" dirty="0"/>
              <a:t>the missing data is systematically </a:t>
            </a:r>
            <a:r>
              <a:rPr lang="en-US" sz="2400" dirty="0">
                <a:solidFill>
                  <a:srgbClr val="C00000"/>
                </a:solidFill>
              </a:rPr>
              <a:t>related to the observed </a:t>
            </a:r>
            <a:r>
              <a:rPr lang="en-US" sz="2400" dirty="0"/>
              <a:t>but not the unobserved data </a:t>
            </a:r>
            <a:r>
              <a:rPr lang="en-US" sz="2400" dirty="0">
                <a:sym typeface="Wingdings" panose="05000000000000000000" pitchFamily="2" charset="2"/>
              </a:rPr>
              <a:t> imputable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e.g., male participants are less likely to answer a question on having depression </a:t>
            </a:r>
          </a:p>
          <a:p>
            <a:endParaRPr lang="en-US" sz="2400" dirty="0"/>
          </a:p>
          <a:p>
            <a:r>
              <a:rPr lang="en-US" sz="2400" b="1" dirty="0"/>
              <a:t>Missing not at random (MNAR): </a:t>
            </a:r>
            <a:r>
              <a:rPr lang="en-US" sz="2400" dirty="0"/>
              <a:t>the missing data is systematically</a:t>
            </a:r>
            <a:r>
              <a:rPr lang="en-US" sz="2400" dirty="0">
                <a:solidFill>
                  <a:srgbClr val="C00000"/>
                </a:solidFill>
              </a:rPr>
              <a:t> related to the unobserved data</a:t>
            </a:r>
            <a:r>
              <a:rPr lang="en-US" sz="2400" dirty="0"/>
              <a:t>, that is, the missingness is related to events or factors which are not measured by the researcher </a:t>
            </a:r>
            <a:r>
              <a:rPr lang="en-US" sz="2400" dirty="0">
                <a:sym typeface="Wingdings" panose="05000000000000000000" pitchFamily="2" charset="2"/>
              </a:rPr>
              <a:t> analysis is likely biased without these values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e.g.,  answers of criminals to the number of crimes they committed</a:t>
            </a:r>
          </a:p>
        </p:txBody>
      </p:sp>
    </p:spTree>
    <p:extLst>
      <p:ext uri="{BB962C8B-B14F-4D97-AF65-F5344CB8AC3E}">
        <p14:creationId xmlns:p14="http://schemas.microsoft.com/office/powerpoint/2010/main" val="4223137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F0B2E70-905F-FF24-34E9-ACF245982A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440" y="3188970"/>
          <a:ext cx="10972099" cy="3503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292960" imgH="2647800" progId="PBrush">
                  <p:embed/>
                </p:oleObj>
              </mc:Choice>
              <mc:Fallback>
                <p:oleObj name="Bitmap Image" r:id="rId2" imgW="8292960" imgH="26478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F0B2E70-905F-FF24-34E9-ACF245982A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2440" y="3188970"/>
                        <a:ext cx="10972099" cy="35033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D173D7C-1F09-F29D-3D44-08142B77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30338"/>
            <a:ext cx="10515600" cy="1325563"/>
          </a:xfrm>
        </p:spPr>
        <p:txBody>
          <a:bodyPr/>
          <a:lstStyle/>
          <a:p>
            <a:r>
              <a:rPr lang="en-US" sz="4400" dirty="0"/>
              <a:t>Multiple Imputation with Chained Equations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74FCA-DDC2-4EE8-D543-EE901657F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" y="149415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MICE is a technique used to impute (fill in) multiple variables by </a:t>
            </a:r>
            <a:r>
              <a:rPr lang="en-US" dirty="0">
                <a:solidFill>
                  <a:srgbClr val="FF0000"/>
                </a:solidFill>
              </a:rPr>
              <a:t>modeling</a:t>
            </a:r>
            <a:r>
              <a:rPr lang="en-US" dirty="0"/>
              <a:t> each variable with missing values as a function of the </a:t>
            </a:r>
            <a:r>
              <a:rPr lang="en-US" dirty="0">
                <a:solidFill>
                  <a:srgbClr val="FF0000"/>
                </a:solidFill>
              </a:rPr>
              <a:t>other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variables</a:t>
            </a:r>
            <a:r>
              <a:rPr lang="en-US" dirty="0"/>
              <a:t> in the dataset using a supervised algorithm (e.g., regression).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563B2-7D21-0508-3DCE-2556256657D4}"/>
              </a:ext>
            </a:extLst>
          </p:cNvPr>
          <p:cNvSpPr txBox="1"/>
          <p:nvPr/>
        </p:nvSpPr>
        <p:spPr>
          <a:xfrm>
            <a:off x="10827067" y="6538424"/>
            <a:ext cx="1647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cran.r</a:t>
            </a:r>
            <a:r>
              <a:rPr lang="en-US" sz="1400" dirty="0"/>
              <a:t>-project</a:t>
            </a:r>
          </a:p>
        </p:txBody>
      </p:sp>
    </p:spTree>
    <p:extLst>
      <p:ext uri="{BB962C8B-B14F-4D97-AF65-F5344CB8AC3E}">
        <p14:creationId xmlns:p14="http://schemas.microsoft.com/office/powerpoint/2010/main" val="1403441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1770063"/>
            <a:ext cx="11212830" cy="167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Outliers are data points that </a:t>
            </a:r>
            <a:r>
              <a:rPr lang="en-US" dirty="0">
                <a:solidFill>
                  <a:srgbClr val="FF0000"/>
                </a:solidFill>
              </a:rPr>
              <a:t>deviate</a:t>
            </a:r>
            <a:r>
              <a:rPr lang="en-US" dirty="0"/>
              <a:t> significantly from the rest of the data</a:t>
            </a:r>
          </a:p>
          <a:p>
            <a:pPr marL="0" indent="0">
              <a:buNone/>
            </a:pPr>
            <a:r>
              <a:rPr lang="en-US" dirty="0"/>
              <a:t>Outliers can influence results of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741C-390D-418A-9EA5-EF739188B5C1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3782776"/>
              </p:ext>
            </p:extLst>
          </p:nvPr>
        </p:nvGraphicFramePr>
        <p:xfrm>
          <a:off x="1981200" y="3719287"/>
          <a:ext cx="3581400" cy="2247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3563146"/>
              </p:ext>
            </p:extLst>
          </p:nvPr>
        </p:nvGraphicFramePr>
        <p:xfrm>
          <a:off x="6096000" y="3719288"/>
          <a:ext cx="3818878" cy="2237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5776687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r</a:t>
            </a:r>
            <a:r>
              <a:rPr lang="en-US" dirty="0"/>
              <a:t> = -.426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67600" y="5741762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r</a:t>
            </a:r>
            <a:r>
              <a:rPr lang="en-US" dirty="0"/>
              <a:t> = -.567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697480" y="6218377"/>
            <a:ext cx="8229600" cy="807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Same data, changed one value from 37 to 150</a:t>
            </a:r>
          </a:p>
        </p:txBody>
      </p:sp>
      <p:sp>
        <p:nvSpPr>
          <p:cNvPr id="5" name="Oval 4"/>
          <p:cNvSpPr/>
          <p:nvPr/>
        </p:nvSpPr>
        <p:spPr>
          <a:xfrm>
            <a:off x="2514600" y="4903562"/>
            <a:ext cx="182880" cy="1828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629400" y="3860711"/>
            <a:ext cx="182880" cy="1828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4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6" grpId="0">
        <p:bldAsOne/>
      </p:bldGraphic>
      <p:bldGraphic spid="7" grpId="0">
        <p:bldAsOne/>
      </p:bldGraphic>
      <p:bldP spid="8" grpId="0"/>
      <p:bldP spid="9" grpId="0"/>
      <p:bldP spid="10" grpId="0"/>
      <p:bldP spid="5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1BBB8-85C5-1B98-3001-E03BF77D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26655-F447-CF29-05DD-47E2F1B83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Assignments: 45%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Midterm Exam: 15%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 Exam: 20%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 Project:  20%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Lecture: +5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%</a:t>
            </a: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Additional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435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Outliers using Boxplots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741C-390D-418A-9EA5-EF739188B5C1}" type="slidenum">
              <a:rPr lang="en-US" smtClean="0"/>
              <a:t>40</a:t>
            </a:fld>
            <a:endParaRPr lang="en-US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295400" y="3530377"/>
            <a:ext cx="8915400" cy="2595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3696DE-46EB-7050-6BA4-FB957ED96DA1}"/>
              </a:ext>
            </a:extLst>
          </p:cNvPr>
          <p:cNvSpPr txBox="1"/>
          <p:nvPr/>
        </p:nvSpPr>
        <p:spPr>
          <a:xfrm>
            <a:off x="369090" y="1527584"/>
            <a:ext cx="117086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IQR (interquartile ) method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a “fence” outside of Q1 and Q3. Any values that fall outside of this fence are considered outliers.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build this fence take 1.5 times the IQR and then subtract this value from Q1 and add this value to Q3</a:t>
            </a:r>
          </a:p>
        </p:txBody>
      </p:sp>
      <p:pic>
        <p:nvPicPr>
          <p:cNvPr id="5" name="Picture 4" descr="A diagram of a number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057571C-515A-53D8-4360-E840D1600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489994"/>
            <a:ext cx="7867649" cy="39338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FC96CA-F1B9-0C94-CA5D-0210DAFCD161}"/>
              </a:ext>
            </a:extLst>
          </p:cNvPr>
          <p:cNvSpPr txBox="1"/>
          <p:nvPr/>
        </p:nvSpPr>
        <p:spPr>
          <a:xfrm>
            <a:off x="9810748" y="6162209"/>
            <a:ext cx="1038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/>
              <a:t>neptune</a:t>
            </a:r>
            <a:endParaRPr lang="en-US" sz="1050" dirty="0"/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720B5CE6-33CD-F0A6-E4C8-EF79F160A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462899"/>
            <a:ext cx="447675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JetBrains Mono"/>
              </a:rPr>
              <a:t>In Python : q3, q1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JetBrains Mono"/>
              </a:rPr>
              <a:t>numpy.percentile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JetBrains Mono"/>
              </a:rPr>
              <a:t>(data, [75 ,25])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96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74629-772B-24D1-0999-85E1BB26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082D3-6EFB-76CA-88D9-38DCDE2FE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860AB0F-7D31-DB24-C269-FE3D4C5EEE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6835107"/>
              </p:ext>
            </p:extLst>
          </p:nvPr>
        </p:nvGraphicFramePr>
        <p:xfrm>
          <a:off x="934941" y="1389063"/>
          <a:ext cx="9564784" cy="522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312040" imgH="4540320" progId="PBrush">
                  <p:embed/>
                </p:oleObj>
              </mc:Choice>
              <mc:Fallback>
                <p:oleObj name="Bitmap Image" r:id="rId2" imgW="8312040" imgH="4540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34941" y="1389063"/>
                        <a:ext cx="9564784" cy="5224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004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9372600" cy="5257800"/>
          </a:xfrm>
        </p:spPr>
        <p:txBody>
          <a:bodyPr>
            <a:normAutofit/>
          </a:bodyPr>
          <a:lstStyle/>
          <a:p>
            <a:r>
              <a:rPr lang="en-US" dirty="0"/>
              <a:t>Outlier as a</a:t>
            </a:r>
            <a:r>
              <a:rPr lang="en-US" sz="2800" dirty="0"/>
              <a:t> noncompliance (Invalid)</a:t>
            </a:r>
          </a:p>
          <a:p>
            <a:pPr lvl="1"/>
            <a:r>
              <a:rPr lang="en-US" sz="2000" dirty="0"/>
              <a:t>E.g., age of 200 --&gt; </a:t>
            </a:r>
            <a:r>
              <a:rPr lang="en-US" sz="2000" dirty="0">
                <a:solidFill>
                  <a:srgbClr val="C00000"/>
                </a:solidFill>
              </a:rPr>
              <a:t>Delete</a:t>
            </a:r>
            <a:r>
              <a:rPr lang="en-US" sz="2000" dirty="0"/>
              <a:t> the outlier</a:t>
            </a:r>
          </a:p>
          <a:p>
            <a:pPr marL="457200" lvl="1" indent="0">
              <a:buNone/>
            </a:pPr>
            <a:r>
              <a:rPr lang="en-US" sz="2000" dirty="0"/>
              <a:t>                                --&gt;  </a:t>
            </a:r>
            <a:r>
              <a:rPr lang="en-US" sz="2000" dirty="0">
                <a:solidFill>
                  <a:srgbClr val="FF0000"/>
                </a:solidFill>
              </a:rPr>
              <a:t>Replace</a:t>
            </a:r>
            <a:r>
              <a:rPr lang="en-US" sz="2000" dirty="0"/>
              <a:t> the outlier with a value 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800" dirty="0"/>
              <a:t>Outlier as a real extreme value</a:t>
            </a:r>
          </a:p>
          <a:p>
            <a:pPr lvl="1"/>
            <a:r>
              <a:rPr lang="en-US" sz="2000" dirty="0"/>
              <a:t>E.g., Bill Gates salary --&gt; Deleting </a:t>
            </a:r>
            <a:r>
              <a:rPr lang="en-US" sz="2000" dirty="0">
                <a:solidFill>
                  <a:srgbClr val="C00000"/>
                </a:solidFill>
              </a:rPr>
              <a:t>valid cases</a:t>
            </a:r>
            <a:r>
              <a:rPr lang="en-US" sz="2000" dirty="0"/>
              <a:t> biases your sample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0" lvl="1" indent="228600"/>
            <a:r>
              <a:rPr lang="en-US" sz="2800" dirty="0"/>
              <a:t>Outlier as output</a:t>
            </a:r>
          </a:p>
          <a:p>
            <a:pPr lvl="1"/>
            <a:r>
              <a:rPr lang="en-US" sz="2000" dirty="0"/>
              <a:t>E.g., detecting fraud --&gt; Outliers are </a:t>
            </a:r>
            <a:r>
              <a:rPr lang="en-US" sz="2000" dirty="0">
                <a:solidFill>
                  <a:srgbClr val="C00000"/>
                </a:solidFill>
              </a:rPr>
              <a:t>outputs of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741C-390D-418A-9EA5-EF739188B5C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5D4C2FC0-2739-F194-8ABE-005F5B5A9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76" y="4019550"/>
            <a:ext cx="4417454" cy="261366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750DA60-439E-C041-7AD7-80A38F096F83}"/>
              </a:ext>
            </a:extLst>
          </p:cNvPr>
          <p:cNvSpPr txBox="1">
            <a:spLocks noChangeArrowheads="1"/>
          </p:cNvSpPr>
          <p:nvPr/>
        </p:nvSpPr>
        <p:spPr>
          <a:xfrm>
            <a:off x="697230" y="224790"/>
            <a:ext cx="94869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Normalizing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DCD12-DA35-58C6-7E25-23199C57A324}"/>
              </a:ext>
            </a:extLst>
          </p:cNvPr>
          <p:cNvSpPr txBox="1"/>
          <p:nvPr/>
        </p:nvSpPr>
        <p:spPr>
          <a:xfrm>
            <a:off x="697230" y="914400"/>
            <a:ext cx="110871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Data normalization is a technique to transform the values of a dataset into a </a:t>
            </a:r>
            <a:r>
              <a:rPr lang="en-US" sz="2000" dirty="0">
                <a:solidFill>
                  <a:srgbClr val="C00000"/>
                </a:solidFill>
              </a:rPr>
              <a:t>uniform scale </a:t>
            </a:r>
            <a:r>
              <a:rPr lang="en-US" sz="2000" dirty="0"/>
              <a:t>(e.g., 0-1). </a:t>
            </a:r>
          </a:p>
          <a:p>
            <a:r>
              <a:rPr lang="en-US" sz="2000" dirty="0"/>
              <a:t>Some machine learning algorithms and loss functions are sensitive to the scale of the features. </a:t>
            </a:r>
          </a:p>
          <a:p>
            <a:endParaRPr lang="en-US" sz="2000" dirty="0"/>
          </a:p>
          <a:p>
            <a:pPr marL="171450" lvl="2" indent="171450">
              <a:spcBef>
                <a:spcPts val="600"/>
              </a:spcBef>
              <a:spcAft>
                <a:spcPts val="600"/>
              </a:spcAft>
            </a:pPr>
            <a:r>
              <a:rPr lang="en-US" altLang="en-US" b="1" dirty="0"/>
              <a:t>min-max normalization</a:t>
            </a:r>
            <a:r>
              <a:rPr lang="en-US" altLang="en-US" dirty="0"/>
              <a:t>: preserve scale but </a:t>
            </a:r>
            <a:r>
              <a:rPr lang="en-US" dirty="0"/>
              <a:t>does not handle outliers well. A value between 0 and 1</a:t>
            </a:r>
            <a:endParaRPr lang="en-US" altLang="en-US" dirty="0"/>
          </a:p>
          <a:p>
            <a:pPr marL="171450" lvl="2" indent="17145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  <a:effectLst/>
              </a:rPr>
              <a:t>New value = </a:t>
            </a:r>
            <a:r>
              <a:rPr lang="en-US" b="1" dirty="0">
                <a:solidFill>
                  <a:srgbClr val="C00000"/>
                </a:solidFill>
                <a:effectLst/>
              </a:rPr>
              <a:t>(</a:t>
            </a:r>
            <a:r>
              <a:rPr lang="en-US" dirty="0">
                <a:solidFill>
                  <a:srgbClr val="C00000"/>
                </a:solidFill>
                <a:effectLst/>
              </a:rPr>
              <a:t>Original value - Min</a:t>
            </a:r>
            <a:r>
              <a:rPr lang="en-US" b="1" dirty="0">
                <a:solidFill>
                  <a:srgbClr val="C00000"/>
                </a:solidFill>
                <a:effectLst/>
              </a:rPr>
              <a:t>) / </a:t>
            </a:r>
            <a:r>
              <a:rPr lang="en-US" dirty="0">
                <a:solidFill>
                  <a:srgbClr val="C00000"/>
                </a:solidFill>
                <a:effectLst/>
              </a:rPr>
              <a:t>(Max - Min)</a:t>
            </a:r>
            <a:endParaRPr lang="en-US" alt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171450" lvl="2" indent="171450">
              <a:spcBef>
                <a:spcPts val="600"/>
              </a:spcBef>
              <a:spcAft>
                <a:spcPts val="600"/>
              </a:spcAft>
              <a:buNone/>
            </a:pPr>
            <a:endParaRPr lang="en-US" altLang="en-US" dirty="0"/>
          </a:p>
          <a:p>
            <a:pPr marL="171450" lvl="2" indent="171450">
              <a:spcBef>
                <a:spcPts val="600"/>
              </a:spcBef>
              <a:spcAft>
                <a:spcPts val="600"/>
              </a:spcAft>
            </a:pPr>
            <a:r>
              <a:rPr lang="en-US" altLang="en-US" b="1" dirty="0"/>
              <a:t>z-score normalization</a:t>
            </a:r>
            <a:r>
              <a:rPr lang="en-US" altLang="en-US" dirty="0"/>
              <a:t>: better handling of outliers but not exact same scale</a:t>
            </a:r>
          </a:p>
          <a:p>
            <a:pPr marL="171450" lvl="2" indent="17145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  <a:effectLst/>
              </a:rPr>
              <a:t>New value = </a:t>
            </a:r>
            <a:r>
              <a:rPr lang="en-US" b="1" dirty="0">
                <a:solidFill>
                  <a:srgbClr val="C00000"/>
                </a:solidFill>
                <a:effectLst/>
              </a:rPr>
              <a:t>(</a:t>
            </a:r>
            <a:r>
              <a:rPr lang="en-US" dirty="0">
                <a:solidFill>
                  <a:srgbClr val="C00000"/>
                </a:solidFill>
                <a:effectLst/>
              </a:rPr>
              <a:t>Original value - Mean</a:t>
            </a:r>
            <a:r>
              <a:rPr lang="en-US" b="1" dirty="0">
                <a:solidFill>
                  <a:srgbClr val="C00000"/>
                </a:solidFill>
                <a:effectLst/>
              </a:rPr>
              <a:t>) / </a:t>
            </a:r>
            <a:r>
              <a:rPr lang="en-US" dirty="0">
                <a:solidFill>
                  <a:srgbClr val="C00000"/>
                </a:solidFill>
                <a:effectLst/>
              </a:rPr>
              <a:t>Standard deviation</a:t>
            </a:r>
          </a:p>
          <a:p>
            <a:pPr marL="171450" lvl="2" indent="171450">
              <a:spcBef>
                <a:spcPts val="600"/>
              </a:spcBef>
              <a:spcAft>
                <a:spcPts val="600"/>
              </a:spcAft>
              <a:buNone/>
            </a:pPr>
            <a:endParaRPr lang="en-US" alt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171450" lvl="2" indent="171450">
              <a:spcBef>
                <a:spcPts val="600"/>
              </a:spcBef>
              <a:spcAft>
                <a:spcPts val="600"/>
              </a:spcAft>
              <a:buNone/>
            </a:pPr>
            <a:endParaRPr lang="en-US" alt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171450" lvl="2" indent="17145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Normalizing can make the </a:t>
            </a:r>
            <a:r>
              <a:rPr lang="en-US" sz="2000" dirty="0">
                <a:solidFill>
                  <a:srgbClr val="C00000"/>
                </a:solidFill>
              </a:rPr>
              <a:t>outliers less influential</a:t>
            </a:r>
            <a:r>
              <a:rPr lang="en-US" sz="2000" dirty="0"/>
              <a:t>. </a:t>
            </a:r>
          </a:p>
          <a:p>
            <a:pPr marL="171450" lvl="2" indent="17145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Normalization can result in </a:t>
            </a:r>
            <a:r>
              <a:rPr lang="en-US" sz="2000" dirty="0">
                <a:solidFill>
                  <a:srgbClr val="C00000"/>
                </a:solidFill>
              </a:rPr>
              <a:t>a loss of information </a:t>
            </a:r>
            <a:r>
              <a:rPr lang="en-US" sz="2000" dirty="0"/>
              <a:t>in some datasets</a:t>
            </a:r>
            <a:endParaRPr lang="en-US" alt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207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0735AE3-A27A-B424-2DBA-D7AAC18C17A3}"/>
              </a:ext>
            </a:extLst>
          </p:cNvPr>
          <p:cNvSpPr txBox="1">
            <a:spLocks noChangeArrowheads="1"/>
          </p:cNvSpPr>
          <p:nvPr/>
        </p:nvSpPr>
        <p:spPr>
          <a:xfrm>
            <a:off x="697230" y="224790"/>
            <a:ext cx="968121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Processing of Categorical Data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09A13-1C68-A9BD-19E8-C85F5C11F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80" y="4685326"/>
            <a:ext cx="5563363" cy="2172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287C8-CAF2-BF91-2911-9A66B6B0B3DA}"/>
              </a:ext>
            </a:extLst>
          </p:cNvPr>
          <p:cNvSpPr txBox="1"/>
          <p:nvPr/>
        </p:nvSpPr>
        <p:spPr>
          <a:xfrm>
            <a:off x="518022" y="1470434"/>
            <a:ext cx="1131202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In some statistical and machine learning models the inputs should be </a:t>
            </a:r>
            <a:r>
              <a:rPr lang="en-US" sz="2000" dirty="0">
                <a:solidFill>
                  <a:srgbClr val="FF0000"/>
                </a:solidFill>
              </a:rPr>
              <a:t>numeric</a:t>
            </a:r>
            <a:r>
              <a:rPr lang="en-US" sz="2000" dirty="0"/>
              <a:t> values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Nominal</a:t>
            </a:r>
            <a:r>
              <a:rPr lang="en-US" sz="2000" dirty="0"/>
              <a:t> categorical variables are labels that take only a finite number of values </a:t>
            </a:r>
            <a:r>
              <a:rPr lang="en-US" sz="2000" dirty="0">
                <a:solidFill>
                  <a:srgbClr val="FF0000"/>
                </a:solidFill>
              </a:rPr>
              <a:t>without orders </a:t>
            </a:r>
            <a:r>
              <a:rPr lang="en-US" sz="2000" dirty="0"/>
              <a:t>(e.g., colors)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It is incorrect to replace labels with different numerical values in a statistical model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Hot-encoding (dummy variable encoding) can be used for converting labels to numerical values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Ordinal</a:t>
            </a:r>
            <a:r>
              <a:rPr lang="en-US" sz="2000" dirty="0"/>
              <a:t> categorical variables are labels that take only a finite number of values with </a:t>
            </a:r>
            <a:r>
              <a:rPr lang="en-US" sz="2000" dirty="0">
                <a:solidFill>
                  <a:srgbClr val="FF0000"/>
                </a:solidFill>
              </a:rPr>
              <a:t>orders</a:t>
            </a:r>
            <a:r>
              <a:rPr lang="en-US" sz="2000" dirty="0"/>
              <a:t> (e.g., grades)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Sometimes labels can be replaced with different numerical values in a statistical model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Hot-encoding usually can be used for converting categories to numerical values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3E65E-ED9A-D91E-3F40-13B2F915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4785774"/>
            <a:ext cx="5010150" cy="190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594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0942" y="-735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Semi Supervised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3689" y="1344707"/>
            <a:ext cx="8229600" cy="4525963"/>
          </a:xfrm>
        </p:spPr>
        <p:txBody>
          <a:bodyPr>
            <a:normAutofit/>
          </a:bodyPr>
          <a:lstStyle/>
          <a:p>
            <a:r>
              <a:rPr lang="en-US" sz="1800" dirty="0"/>
              <a:t>Labeled data is limited</a:t>
            </a:r>
            <a:endParaRPr lang="is-IS" sz="1600" dirty="0"/>
          </a:p>
          <a:p>
            <a:r>
              <a:rPr lang="is-IS" sz="1800" dirty="0"/>
              <a:t>Finding </a:t>
            </a:r>
            <a:r>
              <a:rPr lang="is-IS" sz="1800" i="1" dirty="0"/>
              <a:t>representations</a:t>
            </a:r>
            <a:r>
              <a:rPr lang="is-IS" sz="1800" dirty="0"/>
              <a:t> for supervised or other unsupervised models</a:t>
            </a:r>
            <a:endParaRPr lang="en-US" sz="1800" dirty="0"/>
          </a:p>
        </p:txBody>
      </p:sp>
      <p:sp>
        <p:nvSpPr>
          <p:cNvPr id="5" name="Down Arrow 3">
            <a:extLst>
              <a:ext uri="{FF2B5EF4-FFF2-40B4-BE49-F238E27FC236}">
                <a16:creationId xmlns:a16="http://schemas.microsoft.com/office/drawing/2014/main" id="{340395BB-053C-4DCA-CE8B-A22273344CE2}"/>
              </a:ext>
            </a:extLst>
          </p:cNvPr>
          <p:cNvSpPr/>
          <p:nvPr/>
        </p:nvSpPr>
        <p:spPr>
          <a:xfrm rot="16200000">
            <a:off x="6183862" y="2990735"/>
            <a:ext cx="762286" cy="7620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4">
            <a:extLst>
              <a:ext uri="{FF2B5EF4-FFF2-40B4-BE49-F238E27FC236}">
                <a16:creationId xmlns:a16="http://schemas.microsoft.com/office/drawing/2014/main" id="{185F1B2D-1B43-7964-D62B-3DD6D712FFE7}"/>
              </a:ext>
            </a:extLst>
          </p:cNvPr>
          <p:cNvSpPr/>
          <p:nvPr/>
        </p:nvSpPr>
        <p:spPr>
          <a:xfrm rot="5234415">
            <a:off x="5896644" y="4723563"/>
            <a:ext cx="762286" cy="7620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528E7-714D-5B89-3316-6C91D5A5510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348" y="3142150"/>
            <a:ext cx="2337140" cy="289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77D877-986C-0839-C85A-EFAA701FF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340" y="4449743"/>
            <a:ext cx="2911915" cy="16961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EEB6BB-E926-345A-6FED-AF0526E3F165}"/>
              </a:ext>
            </a:extLst>
          </p:cNvPr>
          <p:cNvSpPr/>
          <p:nvPr/>
        </p:nvSpPr>
        <p:spPr>
          <a:xfrm>
            <a:off x="5996225" y="2698411"/>
            <a:ext cx="36119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en-US" sz="1600" b="1" dirty="0"/>
              <a:t>Hierarchical Clustering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EC216B-007C-D50F-9A79-8F287EC86ECD}"/>
              </a:ext>
            </a:extLst>
          </p:cNvPr>
          <p:cNvSpPr/>
          <p:nvPr/>
        </p:nvSpPr>
        <p:spPr>
          <a:xfrm>
            <a:off x="-328467" y="4060678"/>
            <a:ext cx="57847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en-US" sz="1400" b="1" dirty="0"/>
              <a:t>Using labeled data in other ML models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5141B-1E06-5D7C-E575-87BBC6D529C7}"/>
              </a:ext>
            </a:extLst>
          </p:cNvPr>
          <p:cNvSpPr/>
          <p:nvPr/>
        </p:nvSpPr>
        <p:spPr>
          <a:xfrm>
            <a:off x="2348547" y="2659155"/>
            <a:ext cx="26210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en-US" sz="1400" b="1" dirty="0"/>
              <a:t>Unlabeled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B2996C-79AD-F3F2-A645-B0B201C56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3689" y="2997224"/>
            <a:ext cx="3611934" cy="92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7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8692-80DC-5FB8-ABAA-93F93F078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Reinforcement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635FD-7CE1-7F99-39A2-05B4D7B1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 dirty="0">
                <a:solidFill>
                  <a:srgbClr val="C00000"/>
                </a:solidFill>
              </a:rPr>
              <a:t>optimal</a:t>
            </a:r>
            <a:r>
              <a:rPr lang="en-US" dirty="0"/>
              <a:t> behaviors in an environment </a:t>
            </a:r>
          </a:p>
          <a:p>
            <a:r>
              <a:rPr lang="en-US" dirty="0"/>
              <a:t>In reinforcement learning, there is </a:t>
            </a:r>
            <a:r>
              <a:rPr lang="en-US" dirty="0">
                <a:solidFill>
                  <a:srgbClr val="C00000"/>
                </a:solidFill>
              </a:rPr>
              <a:t>no answer</a:t>
            </a:r>
            <a:r>
              <a:rPr lang="en-US" dirty="0"/>
              <a:t>/ label</a:t>
            </a:r>
          </a:p>
          <a:p>
            <a:r>
              <a:rPr lang="en-US" dirty="0"/>
              <a:t>Goal: obtain </a:t>
            </a:r>
            <a:r>
              <a:rPr lang="en-US" dirty="0">
                <a:solidFill>
                  <a:srgbClr val="C00000"/>
                </a:solidFill>
              </a:rPr>
              <a:t>maximum rewards </a:t>
            </a:r>
            <a:r>
              <a:rPr lang="en-US" dirty="0"/>
              <a:t>(and less penalties)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EC29F-9B33-776C-5602-997350400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732" y="3429000"/>
            <a:ext cx="5291138" cy="333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66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B1597-C5EC-A22D-F6E9-5F66A9B9E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4" name="Picture 3" descr="A diagram of a robot&#10;&#10;Description automatically generated">
            <a:extLst>
              <a:ext uri="{FF2B5EF4-FFF2-40B4-BE49-F238E27FC236}">
                <a16:creationId xmlns:a16="http://schemas.microsoft.com/office/drawing/2014/main" id="{071D240C-F60C-3069-943F-73CAA9427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1075075"/>
            <a:ext cx="6953250" cy="4964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01A57-FCD0-6A1B-CF46-ED771EB146B7}"/>
              </a:ext>
            </a:extLst>
          </p:cNvPr>
          <p:cNvSpPr txBox="1"/>
          <p:nvPr/>
        </p:nvSpPr>
        <p:spPr>
          <a:xfrm>
            <a:off x="1771650" y="616958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marutitech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8482A4-F554-8628-5324-9841A3723B5B}"/>
              </a:ext>
            </a:extLst>
          </p:cNvPr>
          <p:cNvSpPr txBox="1"/>
          <p:nvPr/>
        </p:nvSpPr>
        <p:spPr>
          <a:xfrm>
            <a:off x="2373086" y="218258"/>
            <a:ext cx="72237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+mj-lt"/>
                <a:ea typeface="+mj-ea"/>
                <a:cs typeface="+mj-cs"/>
              </a:rPr>
              <a:t>Typical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782347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Chart, bubble chart&#10;&#10;Description automatically generated">
            <a:extLst>
              <a:ext uri="{FF2B5EF4-FFF2-40B4-BE49-F238E27FC236}">
                <a16:creationId xmlns:a16="http://schemas.microsoft.com/office/drawing/2014/main" id="{3C6A59E5-8446-44FC-0E9C-6CD41F638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1137" y="1600201"/>
            <a:ext cx="6366189" cy="4525963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E9F117-D09D-4BF4-B1D3-12CAA8BB6A07}"/>
              </a:ext>
            </a:extLst>
          </p:cNvPr>
          <p:cNvSpPr txBox="1"/>
          <p:nvPr/>
        </p:nvSpPr>
        <p:spPr>
          <a:xfrm>
            <a:off x="3597931" y="415133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What happened?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5C70C1-4453-51E5-C386-4A4370A5A36A}"/>
              </a:ext>
            </a:extLst>
          </p:cNvPr>
          <p:cNvSpPr txBox="1"/>
          <p:nvPr/>
        </p:nvSpPr>
        <p:spPr>
          <a:xfrm>
            <a:off x="5638800" y="23123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What is likely to happen?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2CBFAF-2A30-1ECC-D58D-CDCC72FC35A4}"/>
              </a:ext>
            </a:extLst>
          </p:cNvPr>
          <p:cNvSpPr txBox="1"/>
          <p:nvPr/>
        </p:nvSpPr>
        <p:spPr>
          <a:xfrm>
            <a:off x="7531861" y="143930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What should be done?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9A6D63-2B21-3C5B-6442-CC78D54F8418}"/>
              </a:ext>
            </a:extLst>
          </p:cNvPr>
          <p:cNvSpPr txBox="1"/>
          <p:nvPr/>
        </p:nvSpPr>
        <p:spPr>
          <a:xfrm>
            <a:off x="3800443" y="5635989"/>
            <a:ext cx="52306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Visualizations, Reports, …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13C850-657C-7D32-36E3-C279EFB6DF65}"/>
              </a:ext>
            </a:extLst>
          </p:cNvPr>
          <p:cNvSpPr txBox="1"/>
          <p:nvPr/>
        </p:nvSpPr>
        <p:spPr>
          <a:xfrm>
            <a:off x="5119606" y="4771965"/>
            <a:ext cx="52306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Correlations, Cluster Analysis, …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F0A330-DA78-DB39-8E0E-DFCFA08AC829}"/>
              </a:ext>
            </a:extLst>
          </p:cNvPr>
          <p:cNvSpPr txBox="1"/>
          <p:nvPr/>
        </p:nvSpPr>
        <p:spPr>
          <a:xfrm>
            <a:off x="6415782" y="3860621"/>
            <a:ext cx="52306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Regression, Classification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D56FA7-FF40-B28E-E684-2EC0BCC9D0DD}"/>
              </a:ext>
            </a:extLst>
          </p:cNvPr>
          <p:cNvSpPr txBox="1"/>
          <p:nvPr/>
        </p:nvSpPr>
        <p:spPr>
          <a:xfrm>
            <a:off x="7734945" y="2924848"/>
            <a:ext cx="52306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Decision support systems, Autonomous Systems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4251726-2688-4AE7-853F-FA2804701B7D}"/>
              </a:ext>
            </a:extLst>
          </p:cNvPr>
          <p:cNvSpPr/>
          <p:nvPr/>
        </p:nvSpPr>
        <p:spPr>
          <a:xfrm>
            <a:off x="3668110" y="3234060"/>
            <a:ext cx="2747672" cy="2450103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9A4A24-EF3D-1583-A6F5-2239D4B8BC9C}"/>
              </a:ext>
            </a:extLst>
          </p:cNvPr>
          <p:cNvSpPr txBox="1"/>
          <p:nvPr/>
        </p:nvSpPr>
        <p:spPr>
          <a:xfrm>
            <a:off x="4506196" y="6483510"/>
            <a:ext cx="1226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Hindsight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5C56D-1CA4-34BB-759F-D950F9DA7266}"/>
              </a:ext>
            </a:extLst>
          </p:cNvPr>
          <p:cNvSpPr txBox="1"/>
          <p:nvPr/>
        </p:nvSpPr>
        <p:spPr>
          <a:xfrm>
            <a:off x="6784086" y="6497745"/>
            <a:ext cx="1226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Insight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17EF22-DC13-CFF0-1FD8-CE8EFCA3103C}"/>
              </a:ext>
            </a:extLst>
          </p:cNvPr>
          <p:cNvSpPr txBox="1"/>
          <p:nvPr/>
        </p:nvSpPr>
        <p:spPr>
          <a:xfrm>
            <a:off x="8106957" y="6497745"/>
            <a:ext cx="150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Foresight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F2726F-4C21-8E34-0818-483135FDDFAF}"/>
              </a:ext>
            </a:extLst>
          </p:cNvPr>
          <p:cNvSpPr txBox="1"/>
          <p:nvPr/>
        </p:nvSpPr>
        <p:spPr>
          <a:xfrm>
            <a:off x="9385059" y="5390266"/>
            <a:ext cx="12984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Gartner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0041B0-5244-BD31-0BCC-A4CFDD97F58D}"/>
              </a:ext>
            </a:extLst>
          </p:cNvPr>
          <p:cNvSpPr txBox="1"/>
          <p:nvPr/>
        </p:nvSpPr>
        <p:spPr>
          <a:xfrm>
            <a:off x="4687721" y="32491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Why did it happen?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EEFCC7-4F2C-BCA9-AC03-BC2EC511D17F}"/>
              </a:ext>
            </a:extLst>
          </p:cNvPr>
          <p:cNvSpPr txBox="1"/>
          <p:nvPr/>
        </p:nvSpPr>
        <p:spPr>
          <a:xfrm>
            <a:off x="4353475" y="27975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Descriptive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66E557-062F-EC75-5808-29E2B89F73C4}"/>
              </a:ext>
            </a:extLst>
          </p:cNvPr>
          <p:cNvSpPr txBox="1"/>
          <p:nvPr/>
        </p:nvSpPr>
        <p:spPr>
          <a:xfrm>
            <a:off x="1028530" y="391099"/>
            <a:ext cx="64817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Types of Analytics</a:t>
            </a:r>
          </a:p>
        </p:txBody>
      </p:sp>
    </p:spTree>
    <p:extLst>
      <p:ext uri="{BB962C8B-B14F-4D97-AF65-F5344CB8AC3E}">
        <p14:creationId xmlns:p14="http://schemas.microsoft.com/office/powerpoint/2010/main" val="225302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Visualization-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Histogram allows the inspection of the data for its underlying </a:t>
            </a:r>
            <a:r>
              <a:rPr lang="en-US" dirty="0">
                <a:solidFill>
                  <a:srgbClr val="C00000"/>
                </a:solidFill>
              </a:rPr>
              <a:t>distribution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591724"/>
            <a:ext cx="6181725" cy="398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31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EF35-E7BE-6E22-E040-9D6C91F5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91A1A-134B-14A4-F9CC-760CAB38A927}"/>
              </a:ext>
            </a:extLst>
          </p:cNvPr>
          <p:cNvSpPr txBox="1"/>
          <p:nvPr/>
        </p:nvSpPr>
        <p:spPr>
          <a:xfrm>
            <a:off x="513199" y="1857302"/>
            <a:ext cx="673395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  <a:p>
            <a:r>
              <a:rPr lang="en-US" b="1" dirty="0"/>
              <a:t>Artificial Intelligence</a:t>
            </a:r>
            <a:r>
              <a:rPr lang="en-US" dirty="0"/>
              <a:t>: a field of computer science enables machine to </a:t>
            </a:r>
            <a:r>
              <a:rPr lang="en-US" dirty="0">
                <a:solidFill>
                  <a:srgbClr val="FF0000"/>
                </a:solidFill>
              </a:rPr>
              <a:t>imitate</a:t>
            </a:r>
            <a:r>
              <a:rPr lang="en-US" dirty="0"/>
              <a:t> human intelligence</a:t>
            </a:r>
          </a:p>
          <a:p>
            <a:endParaRPr lang="en-US" dirty="0"/>
          </a:p>
          <a:p>
            <a:r>
              <a:rPr lang="en-US" b="1" dirty="0"/>
              <a:t>Machine Learning: </a:t>
            </a:r>
            <a:r>
              <a:rPr lang="en-US" dirty="0"/>
              <a:t>Field of study that gives computers the ability to </a:t>
            </a:r>
            <a:r>
              <a:rPr lang="en-US" dirty="0">
                <a:solidFill>
                  <a:srgbClr val="FF0000"/>
                </a:solidFill>
              </a:rPr>
              <a:t>learn</a:t>
            </a:r>
            <a:r>
              <a:rPr lang="en-US" dirty="0"/>
              <a:t> without being explicitly programmed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Generative AI:</a:t>
            </a:r>
            <a:r>
              <a:rPr lang="en-US" dirty="0"/>
              <a:t> a broad term that can be used for any AI system whose primary function is to generate </a:t>
            </a:r>
            <a:r>
              <a:rPr lang="en-US" dirty="0">
                <a:solidFill>
                  <a:srgbClr val="FF0000"/>
                </a:solidFill>
              </a:rPr>
              <a:t>content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Large language model (LLM)</a:t>
            </a:r>
            <a:r>
              <a:rPr lang="en-US" dirty="0"/>
              <a:t>: Deep Learning models trained on huge amounts of data making them capable of </a:t>
            </a:r>
            <a:r>
              <a:rPr lang="en-US" dirty="0">
                <a:solidFill>
                  <a:srgbClr val="FF0000"/>
                </a:solidFill>
              </a:rPr>
              <a:t>processing natural language</a:t>
            </a:r>
            <a:r>
              <a:rPr lang="en-US" dirty="0"/>
              <a:t> and other types of content to perform a wide range of tasks.</a:t>
            </a:r>
          </a:p>
          <a:p>
            <a:endParaRPr lang="en-US" dirty="0"/>
          </a:p>
        </p:txBody>
      </p:sp>
      <p:pic>
        <p:nvPicPr>
          <p:cNvPr id="8" name="Picture 7" descr="A diagram of a machine learning model&#10;&#10;Description automatically generated">
            <a:extLst>
              <a:ext uri="{FF2B5EF4-FFF2-40B4-BE49-F238E27FC236}">
                <a16:creationId xmlns:a16="http://schemas.microsoft.com/office/drawing/2014/main" id="{A5CEAF11-CBFE-2EC0-1506-B95B8DA83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152" y="1690688"/>
            <a:ext cx="4554988" cy="491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39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>
            <a:extLst>
              <a:ext uri="{FF2B5EF4-FFF2-40B4-BE49-F238E27FC236}">
                <a16:creationId xmlns:a16="http://schemas.microsoft.com/office/drawing/2014/main" id="{46760A1A-2A50-A041-BF64-7851B6BE37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7335" y="301108"/>
            <a:ext cx="9363075" cy="552450"/>
          </a:xfrm>
        </p:spPr>
        <p:txBody>
          <a:bodyPr>
            <a:noAutofit/>
          </a:bodyPr>
          <a:lstStyle/>
          <a:p>
            <a:r>
              <a:rPr lang="en-US" sz="4000" dirty="0"/>
              <a:t>Visualization-</a:t>
            </a:r>
            <a:r>
              <a:rPr lang="en-US" altLang="en-US" sz="4000" dirty="0"/>
              <a:t> Noises and Outliers</a:t>
            </a:r>
          </a:p>
        </p:txBody>
      </p:sp>
      <p:sp>
        <p:nvSpPr>
          <p:cNvPr id="71683" name="Text Box 4">
            <a:extLst>
              <a:ext uri="{FF2B5EF4-FFF2-40B4-BE49-F238E27FC236}">
                <a16:creationId xmlns:a16="http://schemas.microsoft.com/office/drawing/2014/main" id="{920A8FDE-E889-4A4D-99FD-61FD0081E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2632" y="1337311"/>
            <a:ext cx="58788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Scatter plot showing noises and outliers</a:t>
            </a:r>
          </a:p>
        </p:txBody>
      </p:sp>
      <p:pic>
        <p:nvPicPr>
          <p:cNvPr id="6" name="Picture 5" descr="A graph with dots on it&#10;&#10;Description automatically generated">
            <a:extLst>
              <a:ext uri="{FF2B5EF4-FFF2-40B4-BE49-F238E27FC236}">
                <a16:creationId xmlns:a16="http://schemas.microsoft.com/office/drawing/2014/main" id="{F1C17E1B-6796-C72E-1CFF-35D02635A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1862308"/>
            <a:ext cx="4747333" cy="46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64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>
            <a:extLst>
              <a:ext uri="{FF2B5EF4-FFF2-40B4-BE49-F238E27FC236}">
                <a16:creationId xmlns:a16="http://schemas.microsoft.com/office/drawing/2014/main" id="{46760A1A-2A50-A041-BF64-7851B6BE37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999" y="152400"/>
            <a:ext cx="9363075" cy="552450"/>
          </a:xfrm>
        </p:spPr>
        <p:txBody>
          <a:bodyPr>
            <a:noAutofit/>
          </a:bodyPr>
          <a:lstStyle/>
          <a:p>
            <a:r>
              <a:rPr lang="en-US" sz="4000" dirty="0"/>
              <a:t>Visualization -</a:t>
            </a:r>
            <a:r>
              <a:rPr lang="en-US" altLang="en-US" sz="4000" dirty="0"/>
              <a:t> Correlations</a:t>
            </a:r>
          </a:p>
        </p:txBody>
      </p:sp>
      <p:graphicFrame>
        <p:nvGraphicFramePr>
          <p:cNvPr id="71682" name="Object 3">
            <a:extLst>
              <a:ext uri="{FF2B5EF4-FFF2-40B4-BE49-F238E27FC236}">
                <a16:creationId xmlns:a16="http://schemas.microsoft.com/office/drawing/2014/main" id="{86156CB8-C7AC-FF45-9FF1-562E946790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990601"/>
          <a:ext cx="6096000" cy="538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0058400" imgH="9639300" progId="Paint.Picture">
                  <p:embed/>
                </p:oleObj>
              </mc:Choice>
              <mc:Fallback>
                <p:oleObj name="Bitmap Image" r:id="rId3" imgW="10058400" imgH="9639300" progId="Paint.Picture">
                  <p:embed/>
                  <p:pic>
                    <p:nvPicPr>
                      <p:cNvPr id="71682" name="Object 3">
                        <a:extLst>
                          <a:ext uri="{FF2B5EF4-FFF2-40B4-BE49-F238E27FC236}">
                            <a16:creationId xmlns:a16="http://schemas.microsoft.com/office/drawing/2014/main" id="{86156CB8-C7AC-FF45-9FF1-562E946790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7918"/>
                      <a:stretch>
                        <a:fillRect/>
                      </a:stretch>
                    </p:blipFill>
                    <p:spPr bwMode="auto">
                      <a:xfrm>
                        <a:off x="1752600" y="990601"/>
                        <a:ext cx="6096000" cy="538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3" name="Text Box 4">
            <a:extLst>
              <a:ext uri="{FF2B5EF4-FFF2-40B4-BE49-F238E27FC236}">
                <a16:creationId xmlns:a16="http://schemas.microsoft.com/office/drawing/2014/main" id="{920A8FDE-E889-4A4D-99FD-61FD0081E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2971801"/>
            <a:ext cx="2628900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Scatter plots showing the correlations between two features 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(from –1 to 1)</a:t>
            </a:r>
          </a:p>
        </p:txBody>
      </p:sp>
    </p:spTree>
    <p:extLst>
      <p:ext uri="{BB962C8B-B14F-4D97-AF65-F5344CB8AC3E}">
        <p14:creationId xmlns:p14="http://schemas.microsoft.com/office/powerpoint/2010/main" val="22776894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8D73B-0C4B-08DE-8C52-B7382CC0E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13862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Predictive Analytics - White-box vs. Black-box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37739-444C-927C-1CAE-EA2C90498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12" name="Content Placeholder 11" descr="A diagram of a pyramid&#10;&#10;Description automatically generated">
            <a:extLst>
              <a:ext uri="{FF2B5EF4-FFF2-40B4-BE49-F238E27FC236}">
                <a16:creationId xmlns:a16="http://schemas.microsoft.com/office/drawing/2014/main" id="{D4BAE8A8-90BC-A1A4-E5EB-64EAD84B0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8743" y="2251736"/>
            <a:ext cx="6021976" cy="370870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B25FC2-B90B-EDCE-C0E9-FEFA89A161E1}"/>
              </a:ext>
            </a:extLst>
          </p:cNvPr>
          <p:cNvSpPr txBox="1"/>
          <p:nvPr/>
        </p:nvSpPr>
        <p:spPr>
          <a:xfrm>
            <a:off x="1621972" y="1328406"/>
            <a:ext cx="89480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dirty="0"/>
              <a:t>Interpretable results for developing data-driven theories</a:t>
            </a:r>
          </a:p>
          <a:p>
            <a:r>
              <a:rPr lang="en-US" sz="2000" dirty="0"/>
              <a:t>Transparency makes more reliable results than opaque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8CC1F-14EB-A911-02CE-1F297952B51A}"/>
              </a:ext>
            </a:extLst>
          </p:cNvPr>
          <p:cNvSpPr txBox="1"/>
          <p:nvPr/>
        </p:nvSpPr>
        <p:spPr>
          <a:xfrm>
            <a:off x="7719060" y="5532190"/>
            <a:ext cx="47026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High predictive accuracy</a:t>
            </a:r>
          </a:p>
          <a:p>
            <a:r>
              <a:rPr lang="en-US" sz="2000" dirty="0"/>
              <a:t>Highly complex models</a:t>
            </a:r>
          </a:p>
        </p:txBody>
      </p:sp>
    </p:spTree>
    <p:extLst>
      <p:ext uri="{BB962C8B-B14F-4D97-AF65-F5344CB8AC3E}">
        <p14:creationId xmlns:p14="http://schemas.microsoft.com/office/powerpoint/2010/main" val="34516220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339716-E5EF-5C11-2CC5-4443DF9C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23267"/>
            <a:ext cx="9204960" cy="1143000"/>
          </a:xfrm>
        </p:spPr>
        <p:txBody>
          <a:bodyPr>
            <a:noAutofit/>
          </a:bodyPr>
          <a:lstStyle/>
          <a:p>
            <a:r>
              <a:rPr lang="en-US" dirty="0"/>
              <a:t>Predictive Analytics - White-box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BF6B4-D1DF-6978-EDA0-2CFD16C7B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003" y="1529834"/>
            <a:ext cx="6410325" cy="4848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C62C99-6B63-66FF-009D-6FBD7D845172}"/>
              </a:ext>
            </a:extLst>
          </p:cNvPr>
          <p:cNvSpPr txBox="1"/>
          <p:nvPr/>
        </p:nvSpPr>
        <p:spPr>
          <a:xfrm>
            <a:off x="2168843" y="1529834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6697636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55BC7A-AC29-DFAA-7C24-BE2C0E234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170" y="422910"/>
            <a:ext cx="9154242" cy="857250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Predictive Analytics - Black-box Model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52A32E-5DCD-CE86-F549-318C34B35706}"/>
              </a:ext>
            </a:extLst>
          </p:cNvPr>
          <p:cNvSpPr txBox="1"/>
          <p:nvPr/>
        </p:nvSpPr>
        <p:spPr>
          <a:xfrm>
            <a:off x="6009323" y="1531005"/>
            <a:ext cx="53406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C00000"/>
                </a:solidFill>
              </a:rPr>
              <a:t>Interpretation</a:t>
            </a:r>
            <a:r>
              <a:rPr lang="en-US" dirty="0"/>
              <a:t> of such results is not straight forward</a:t>
            </a:r>
          </a:p>
          <a:p>
            <a:pPr marL="285750" indent="-28575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C00000"/>
                </a:solidFill>
              </a:rPr>
              <a:t>Less reliable</a:t>
            </a:r>
            <a:r>
              <a:rPr lang="en-US" dirty="0"/>
              <a:t> since the mechanism of making outputs in not easily interpretable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4B8A5-21A6-7E12-2280-8FCAD2900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24" y="3058088"/>
            <a:ext cx="7482376" cy="33770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DE5AD3-84FC-DD51-53AE-D1DDDB35A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969" y="4934415"/>
            <a:ext cx="2814887" cy="12156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6CCC5-B2FC-D1EC-37F8-2E59C6DDE8CE}"/>
              </a:ext>
            </a:extLst>
          </p:cNvPr>
          <p:cNvSpPr txBox="1"/>
          <p:nvPr/>
        </p:nvSpPr>
        <p:spPr>
          <a:xfrm>
            <a:off x="9349740" y="2873422"/>
            <a:ext cx="3333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ECG Classification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562E3C-7A53-B872-F825-280B1EC53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3969" y="3316520"/>
            <a:ext cx="2895434" cy="1544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6ACA6E-A23E-38A4-BAB4-C562927E8568}"/>
              </a:ext>
            </a:extLst>
          </p:cNvPr>
          <p:cNvSpPr txBox="1"/>
          <p:nvPr/>
        </p:nvSpPr>
        <p:spPr>
          <a:xfrm>
            <a:off x="3514725" y="3059668"/>
            <a:ext cx="2017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00860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332D8-21B4-2685-6D0C-D290F151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46F32-153D-9BDA-3BE7-931E6C277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0524" cy="4351338"/>
          </a:xfrm>
        </p:spPr>
        <p:txBody>
          <a:bodyPr/>
          <a:lstStyle/>
          <a:p>
            <a:r>
              <a:rPr lang="en-US" sz="2400" dirty="0"/>
              <a:t>Some application needs more </a:t>
            </a:r>
            <a:r>
              <a:rPr lang="en-US" sz="2400" dirty="0">
                <a:solidFill>
                  <a:srgbClr val="C00000"/>
                </a:solidFill>
              </a:rPr>
              <a:t>interpretability</a:t>
            </a:r>
          </a:p>
          <a:p>
            <a:r>
              <a:rPr lang="en-US" sz="2400" dirty="0"/>
              <a:t>More </a:t>
            </a:r>
            <a:r>
              <a:rPr lang="en-US" sz="2400" dirty="0">
                <a:solidFill>
                  <a:srgbClr val="C00000"/>
                </a:solidFill>
              </a:rPr>
              <a:t>impactful</a:t>
            </a:r>
            <a:r>
              <a:rPr lang="en-US" sz="2400" dirty="0"/>
              <a:t> decisions, needs more </a:t>
            </a:r>
            <a:r>
              <a:rPr lang="en-US" sz="2400" dirty="0">
                <a:solidFill>
                  <a:srgbClr val="C00000"/>
                </a:solidFill>
              </a:rPr>
              <a:t>explainability</a:t>
            </a:r>
          </a:p>
          <a:p>
            <a:r>
              <a:rPr lang="en-US" sz="2400" u="sng" dirty="0">
                <a:solidFill>
                  <a:srgbClr val="C00000"/>
                </a:solidFill>
              </a:rPr>
              <a:t>Explainable AI </a:t>
            </a:r>
            <a:r>
              <a:rPr lang="en-US" sz="2400" dirty="0"/>
              <a:t>tries to address this issue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6BF2D9E-B074-34DB-10F1-CA0DE06A1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6574" r="6522" b="2105"/>
          <a:stretch>
            <a:fillRect/>
          </a:stretch>
        </p:blipFill>
        <p:spPr bwMode="auto">
          <a:xfrm>
            <a:off x="5198724" y="1690688"/>
            <a:ext cx="6901463" cy="515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4B223B0-0CDA-0590-209A-6A382B5732F7}"/>
              </a:ext>
            </a:extLst>
          </p:cNvPr>
          <p:cNvGrpSpPr/>
          <p:nvPr/>
        </p:nvGrpSpPr>
        <p:grpSpPr>
          <a:xfrm>
            <a:off x="1519362" y="4564474"/>
            <a:ext cx="2768557" cy="1744665"/>
            <a:chOff x="1472315" y="3572778"/>
            <a:chExt cx="2128629" cy="191512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A6F3902-D126-0212-1DAC-9B3A46779000}"/>
                </a:ext>
              </a:extLst>
            </p:cNvPr>
            <p:cNvCxnSpPr/>
            <p:nvPr/>
          </p:nvCxnSpPr>
          <p:spPr>
            <a:xfrm flipV="1">
              <a:off x="1747838" y="5128662"/>
              <a:ext cx="169479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B3BB90F-3A5A-6199-0977-D9A2F348FB2F}"/>
                </a:ext>
              </a:extLst>
            </p:cNvPr>
            <p:cNvCxnSpPr/>
            <p:nvPr/>
          </p:nvCxnSpPr>
          <p:spPr>
            <a:xfrm flipV="1">
              <a:off x="1810794" y="3665721"/>
              <a:ext cx="5172" cy="15273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5820DF8-9ABE-2117-FFEA-E78758BB4CFC}"/>
                </a:ext>
              </a:extLst>
            </p:cNvPr>
            <p:cNvCxnSpPr>
              <a:stCxn id="13" idx="1"/>
            </p:cNvCxnSpPr>
            <p:nvPr/>
          </p:nvCxnSpPr>
          <p:spPr>
            <a:xfrm flipV="1">
              <a:off x="1621148" y="3572778"/>
              <a:ext cx="1790150" cy="172565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785B53-DA69-E517-1EB4-A6F7B87BA6F3}"/>
                </a:ext>
              </a:extLst>
            </p:cNvPr>
            <p:cNvSpPr/>
            <p:nvPr/>
          </p:nvSpPr>
          <p:spPr>
            <a:xfrm rot="16200000">
              <a:off x="1213829" y="4351613"/>
              <a:ext cx="848518" cy="3045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</a:rPr>
                <a:t>Impact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086DF8-D082-8207-A8AE-0D0BE95D9ADA}"/>
                </a:ext>
              </a:extLst>
            </p:cNvPr>
            <p:cNvSpPr/>
            <p:nvPr/>
          </p:nvSpPr>
          <p:spPr>
            <a:xfrm>
              <a:off x="2162112" y="5183300"/>
              <a:ext cx="985033" cy="3045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</a:rPr>
                <a:t>Explainability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A47051-536C-9420-C447-C9DFF9A49C6E}"/>
                </a:ext>
              </a:extLst>
            </p:cNvPr>
            <p:cNvSpPr/>
            <p:nvPr/>
          </p:nvSpPr>
          <p:spPr>
            <a:xfrm>
              <a:off x="1472315" y="3572778"/>
              <a:ext cx="379293" cy="274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>
                  <a:solidFill>
                    <a:schemeClr val="tx1"/>
                  </a:solidFill>
                </a:rPr>
                <a:t>1</a:t>
              </a:r>
              <a:endParaRPr 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080C9F-48BB-3837-7F9F-B900C5176084}"/>
                </a:ext>
              </a:extLst>
            </p:cNvPr>
            <p:cNvSpPr/>
            <p:nvPr/>
          </p:nvSpPr>
          <p:spPr>
            <a:xfrm>
              <a:off x="3221651" y="5171797"/>
              <a:ext cx="379293" cy="274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>
                  <a:solidFill>
                    <a:schemeClr val="tx1"/>
                  </a:solidFill>
                </a:rPr>
                <a:t>1</a:t>
              </a:r>
              <a:endParaRPr 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05EB0F-763E-12F0-8028-E81BDA1D4EB2}"/>
                </a:ext>
              </a:extLst>
            </p:cNvPr>
            <p:cNvSpPr/>
            <p:nvPr/>
          </p:nvSpPr>
          <p:spPr>
            <a:xfrm>
              <a:off x="1621148" y="5161221"/>
              <a:ext cx="379293" cy="274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>
                  <a:solidFill>
                    <a:schemeClr val="tx1"/>
                  </a:solidFill>
                </a:rPr>
                <a:t>0</a:t>
              </a:r>
              <a:endParaRPr 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4E2A37A-4E3B-2364-AF3D-2AE9E6A5795C}"/>
                </a:ext>
              </a:extLst>
            </p:cNvPr>
            <p:cNvSpPr/>
            <p:nvPr/>
          </p:nvSpPr>
          <p:spPr>
            <a:xfrm>
              <a:off x="1472315" y="4928172"/>
              <a:ext cx="379293" cy="274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>
                  <a:solidFill>
                    <a:schemeClr val="tx1"/>
                  </a:solidFill>
                </a:rPr>
                <a:t>0</a:t>
              </a:r>
              <a:endParaRPr lang="en-US" sz="14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73517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21412-F1A9-5FA1-0E49-56281ECD5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Explainability – Health Data</a:t>
            </a:r>
          </a:p>
        </p:txBody>
      </p:sp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EF9816EB-33FC-79A3-B68A-D94F24EB4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89" y="2140267"/>
            <a:ext cx="5747797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g. 4">
            <a:extLst>
              <a:ext uri="{FF2B5EF4-FFF2-40B4-BE49-F238E27FC236}">
                <a16:creationId xmlns:a16="http://schemas.microsoft.com/office/drawing/2014/main" id="{DAD32A34-EE3C-829A-52AC-EE88629B4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273" y="607060"/>
            <a:ext cx="2993318" cy="588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80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7934-1B93-B2BD-9713-0096455F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B95A3-4BDE-6BEE-71CB-BCB1A22ADD20}"/>
              </a:ext>
            </a:extLst>
          </p:cNvPr>
          <p:cNvSpPr txBox="1"/>
          <p:nvPr/>
        </p:nvSpPr>
        <p:spPr>
          <a:xfrm>
            <a:off x="962406" y="1772150"/>
            <a:ext cx="1105281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The dataset contains information of patients and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heart-attack column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(label) which indicates that a patient is predicted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heart-attack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(1)  or not (0)</a:t>
            </a:r>
          </a:p>
          <a:p>
            <a:endParaRPr lang="en-US" sz="1800" b="0" strike="noStrike" spc="-1" dirty="0">
              <a:solidFill>
                <a:srgbClr val="000000"/>
              </a:solidFill>
              <a:latin typeface="Arial"/>
              <a:ea typeface="Arial"/>
            </a:endParaRPr>
          </a:p>
          <a:p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Develop a code using a common programing language (Python, R, Java, C#, C++, etc.) over the dataset to:</a:t>
            </a:r>
          </a:p>
          <a:p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-split data into training and test (25% test data)</a:t>
            </a:r>
          </a:p>
          <a:p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-classify training data with KNN-3 and KNN-5</a:t>
            </a:r>
          </a:p>
          <a:p>
            <a:r>
              <a:rPr lang="en-US" spc="-1" dirty="0">
                <a:solidFill>
                  <a:srgbClr val="000000"/>
                </a:solidFill>
                <a:latin typeface="Arial"/>
                <a:ea typeface="Arial"/>
              </a:rPr>
              <a:t>-Calculate the accuracy of both models</a:t>
            </a:r>
          </a:p>
          <a:p>
            <a:endParaRPr lang="en-US" spc="-1" dirty="0">
              <a:solidFill>
                <a:srgbClr val="000000"/>
              </a:solidFill>
              <a:latin typeface="Arial"/>
              <a:ea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latin typeface="Arial"/>
              <a:ea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latin typeface="Arial"/>
              <a:ea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latin typeface="Arial"/>
              <a:ea typeface="Arial"/>
            </a:endParaRPr>
          </a:p>
          <a:p>
            <a:r>
              <a:rPr lang="en-US" spc="-1" dirty="0">
                <a:solidFill>
                  <a:srgbClr val="000000"/>
                </a:solidFill>
                <a:latin typeface="Arial"/>
              </a:rPr>
              <a:t>Submit the code and the results in Canvas as follows:</a:t>
            </a:r>
          </a:p>
          <a:p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File name of Code : HW1_Code.[file type]  (e.g., HW1_Code.py 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File name of Result : HW1_Result.docx</a:t>
            </a:r>
          </a:p>
          <a:p>
            <a:endParaRPr lang="en-US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FA229-9357-2E87-5B14-82DF9F6BD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735" y="3337560"/>
            <a:ext cx="4301262" cy="23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92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2D21D-D375-9BCA-1AFF-0C26EA3A5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vs Programing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0991F-36C7-1C76-BAAE-1A4708655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9185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Programming</a:t>
            </a:r>
            <a:r>
              <a:rPr lang="en-US" dirty="0"/>
              <a:t>: </a:t>
            </a:r>
            <a:r>
              <a:rPr lang="en-US" dirty="0">
                <a:solidFill>
                  <a:srgbClr val="C00000"/>
                </a:solidFill>
              </a:rPr>
              <a:t>Explicit instructions </a:t>
            </a:r>
            <a:r>
              <a:rPr lang="en-US" dirty="0"/>
              <a:t>for the computer to follow. </a:t>
            </a:r>
          </a:p>
          <a:p>
            <a:pPr marL="0" indent="0">
              <a:buNone/>
            </a:pPr>
            <a:r>
              <a:rPr lang="en-US" b="1" dirty="0"/>
              <a:t>Learning</a:t>
            </a:r>
            <a:r>
              <a:rPr lang="en-US" dirty="0"/>
              <a:t>: Models can </a:t>
            </a:r>
            <a:r>
              <a:rPr lang="en-US" dirty="0">
                <a:solidFill>
                  <a:srgbClr val="C00000"/>
                </a:solidFill>
              </a:rPr>
              <a:t>learn from data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4" descr="A diagram of a program&#10;&#10;Description automatically generated">
            <a:extLst>
              <a:ext uri="{FF2B5EF4-FFF2-40B4-BE49-F238E27FC236}">
                <a16:creationId xmlns:a16="http://schemas.microsoft.com/office/drawing/2014/main" id="{9C286FD1-DE50-228B-C05B-E4F4DF278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3078639"/>
            <a:ext cx="8622030" cy="32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2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29E5-8204-BDEF-CBFC-4B72781F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vs Programming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72A02-DF0E-FB06-AD3F-A13FBDCC6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2450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Grouping patients based on BMI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/>
              <a:t>Programming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If (Height / Weight) &lt; 18.5 then </a:t>
            </a:r>
            <a:r>
              <a:rPr lang="en-US" dirty="0">
                <a:solidFill>
                  <a:srgbClr val="C00000"/>
                </a:solidFill>
              </a:rPr>
              <a:t>Underweight</a:t>
            </a:r>
          </a:p>
          <a:p>
            <a:pPr marL="0" indent="0">
              <a:buNone/>
            </a:pPr>
            <a:r>
              <a:rPr lang="en-US" dirty="0"/>
              <a:t>If (Height / Weight) &gt;= 18.5 then </a:t>
            </a:r>
            <a:r>
              <a:rPr lang="en-US" dirty="0">
                <a:solidFill>
                  <a:srgbClr val="C00000"/>
                </a:solidFill>
              </a:rPr>
              <a:t>Normal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Machine Learning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Group patients based on similarity with Height and Weight in </a:t>
            </a:r>
            <a:r>
              <a:rPr lang="en-US" dirty="0">
                <a:solidFill>
                  <a:srgbClr val="C00000"/>
                </a:solidFill>
              </a:rPr>
              <a:t>data </a:t>
            </a:r>
            <a:r>
              <a:rPr lang="en-US" dirty="0"/>
              <a:t>records</a:t>
            </a:r>
            <a:r>
              <a:rPr lang="en-US" dirty="0">
                <a:solidFill>
                  <a:srgbClr val="C00000"/>
                </a:solidFill>
              </a:rPr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AAA62-303F-6626-5D84-8A6A1FAD2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810" y="1690688"/>
            <a:ext cx="2551338" cy="1540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887D6A-2E07-C994-288E-4E3303245B66}"/>
              </a:ext>
            </a:extLst>
          </p:cNvPr>
          <p:cNvSpPr txBox="1"/>
          <p:nvPr/>
        </p:nvSpPr>
        <p:spPr>
          <a:xfrm>
            <a:off x="9009675" y="3469158"/>
            <a:ext cx="1431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249C31-1BCA-361A-A50A-1793B8149150}"/>
              </a:ext>
            </a:extLst>
          </p:cNvPr>
          <p:cNvSpPr txBox="1"/>
          <p:nvPr/>
        </p:nvSpPr>
        <p:spPr>
          <a:xfrm>
            <a:off x="10721950" y="3469158"/>
            <a:ext cx="183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BB8FF1-1C53-5664-1223-5D4D57CB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704" y="3838490"/>
            <a:ext cx="3912533" cy="29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48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80B2C-25A0-307A-630E-D457F909F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machine learning&#10;&#10;Description automatically generated">
            <a:extLst>
              <a:ext uri="{FF2B5EF4-FFF2-40B4-BE49-F238E27FC236}">
                <a16:creationId xmlns:a16="http://schemas.microsoft.com/office/drawing/2014/main" id="{93368D57-764B-3A2F-B293-D04A40A27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619" y="1113622"/>
            <a:ext cx="7502887" cy="527879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36972F-0AC5-56E9-137B-20F774BC3E2B}"/>
              </a:ext>
            </a:extLst>
          </p:cNvPr>
          <p:cNvSpPr txBox="1"/>
          <p:nvPr/>
        </p:nvSpPr>
        <p:spPr>
          <a:xfrm>
            <a:off x="578358" y="6014966"/>
            <a:ext cx="60944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packt</a:t>
            </a:r>
            <a:endParaRPr lang="en-US" sz="1200" dirty="0"/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8692D286-BBE3-B67F-1F51-E44717AF8C84}"/>
              </a:ext>
            </a:extLst>
          </p:cNvPr>
          <p:cNvSpPr txBox="1"/>
          <p:nvPr/>
        </p:nvSpPr>
        <p:spPr>
          <a:xfrm>
            <a:off x="7522274" y="2395150"/>
            <a:ext cx="2061232" cy="23283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61414" rIns="0" bIns="0" rtlCol="0">
            <a:spAutoFit/>
          </a:bodyPr>
          <a:lstStyle/>
          <a:p>
            <a:pPr marL="115780">
              <a:spcBef>
                <a:spcPts val="484"/>
              </a:spcBef>
            </a:pPr>
            <a:r>
              <a:rPr sz="1110" dirty="0">
                <a:latin typeface="Arial MT"/>
                <a:cs typeface="Arial MT"/>
              </a:rPr>
              <a:t>Learning</a:t>
            </a:r>
            <a:r>
              <a:rPr sz="1110" spc="-24" dirty="0">
                <a:latin typeface="Arial MT"/>
                <a:cs typeface="Arial MT"/>
              </a:rPr>
              <a:t> </a:t>
            </a:r>
            <a:r>
              <a:rPr sz="1110" dirty="0">
                <a:latin typeface="Arial MT"/>
                <a:cs typeface="Arial MT"/>
              </a:rPr>
              <a:t>using</a:t>
            </a:r>
            <a:r>
              <a:rPr sz="1110" spc="-16" dirty="0">
                <a:latin typeface="Arial MT"/>
                <a:cs typeface="Arial MT"/>
              </a:rPr>
              <a:t> </a:t>
            </a:r>
            <a:r>
              <a:rPr sz="1110" b="1" dirty="0">
                <a:solidFill>
                  <a:srgbClr val="FF3333"/>
                </a:solidFill>
                <a:latin typeface="Arial"/>
                <a:cs typeface="Arial"/>
              </a:rPr>
              <a:t>labeled</a:t>
            </a:r>
            <a:r>
              <a:rPr sz="1110" b="1" spc="-24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1110" dirty="0">
                <a:latin typeface="Arial MT"/>
                <a:cs typeface="Arial MT"/>
              </a:rPr>
              <a:t>data</a:t>
            </a:r>
          </a:p>
        </p:txBody>
      </p:sp>
      <p:sp>
        <p:nvSpPr>
          <p:cNvPr id="4" name="object 34">
            <a:extLst>
              <a:ext uri="{FF2B5EF4-FFF2-40B4-BE49-F238E27FC236}">
                <a16:creationId xmlns:a16="http://schemas.microsoft.com/office/drawing/2014/main" id="{68FCA3EE-71EC-50FB-D658-8E849325FE65}"/>
              </a:ext>
            </a:extLst>
          </p:cNvPr>
          <p:cNvSpPr txBox="1"/>
          <p:nvPr/>
        </p:nvSpPr>
        <p:spPr>
          <a:xfrm>
            <a:off x="2000821" y="2405460"/>
            <a:ext cx="2061233" cy="161005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7048" rIns="0" bIns="0" rtlCol="0">
            <a:spAutoFit/>
          </a:bodyPr>
          <a:lstStyle/>
          <a:p>
            <a:pPr marL="195313" indent="-110745">
              <a:lnSpc>
                <a:spcPts val="1174"/>
              </a:lnSpc>
              <a:spcBef>
                <a:spcPts val="56"/>
              </a:spcBef>
            </a:pPr>
            <a:r>
              <a:rPr sz="1110" dirty="0">
                <a:latin typeface="Arial MT"/>
                <a:cs typeface="Arial MT"/>
              </a:rPr>
              <a:t>Learning using </a:t>
            </a:r>
            <a:r>
              <a:rPr sz="1110" b="1" dirty="0">
                <a:solidFill>
                  <a:srgbClr val="FF3333"/>
                </a:solidFill>
                <a:latin typeface="Arial"/>
                <a:cs typeface="Arial"/>
              </a:rPr>
              <a:t>unlabeled </a:t>
            </a:r>
            <a:r>
              <a:rPr sz="1110" dirty="0">
                <a:latin typeface="Arial MT"/>
                <a:cs typeface="Arial MT"/>
              </a:rPr>
              <a:t>data</a:t>
            </a:r>
          </a:p>
        </p:txBody>
      </p:sp>
      <p:sp>
        <p:nvSpPr>
          <p:cNvPr id="6" name="object 41">
            <a:extLst>
              <a:ext uri="{FF2B5EF4-FFF2-40B4-BE49-F238E27FC236}">
                <a16:creationId xmlns:a16="http://schemas.microsoft.com/office/drawing/2014/main" id="{E9B24B21-2687-CFD6-CF3E-03E618A3709F}"/>
              </a:ext>
            </a:extLst>
          </p:cNvPr>
          <p:cNvSpPr txBox="1"/>
          <p:nvPr/>
        </p:nvSpPr>
        <p:spPr>
          <a:xfrm>
            <a:off x="4062054" y="6492875"/>
            <a:ext cx="3527481" cy="176255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22150" rIns="0" bIns="0" rtlCol="0">
            <a:spAutoFit/>
          </a:bodyPr>
          <a:lstStyle/>
          <a:p>
            <a:pPr marL="60407" marR="1007">
              <a:lnSpc>
                <a:spcPts val="1174"/>
              </a:lnSpc>
              <a:spcBef>
                <a:spcPts val="174"/>
              </a:spcBef>
            </a:pPr>
            <a:r>
              <a:rPr lang="en-US" sz="1110" dirty="0">
                <a:latin typeface="Arial MT"/>
                <a:cs typeface="Arial MT"/>
              </a:rPr>
              <a:t>Learning</a:t>
            </a:r>
            <a:r>
              <a:rPr lang="en-US" sz="1110" spc="8" dirty="0">
                <a:latin typeface="Arial MT"/>
                <a:cs typeface="Arial MT"/>
              </a:rPr>
              <a:t> </a:t>
            </a:r>
            <a:r>
              <a:rPr lang="en-US" sz="1110" dirty="0">
                <a:latin typeface="Arial MT"/>
                <a:cs typeface="Arial MT"/>
              </a:rPr>
              <a:t>through</a:t>
            </a:r>
            <a:r>
              <a:rPr sz="1110" dirty="0">
                <a:latin typeface="Arial MT"/>
                <a:cs typeface="Arial MT"/>
              </a:rPr>
              <a:t> </a:t>
            </a:r>
            <a:r>
              <a:rPr sz="1110" dirty="0">
                <a:solidFill>
                  <a:srgbClr val="FF0000"/>
                </a:solidFill>
                <a:latin typeface="Arial MT"/>
                <a:cs typeface="Arial MT"/>
              </a:rPr>
              <a:t>Interactions</a:t>
            </a:r>
            <a:r>
              <a:rPr sz="1110" dirty="0">
                <a:latin typeface="Arial MT"/>
                <a:cs typeface="Arial MT"/>
              </a:rPr>
              <a:t> with </a:t>
            </a:r>
            <a:r>
              <a:rPr sz="1110" spc="8" dirty="0">
                <a:latin typeface="Arial MT"/>
                <a:cs typeface="Arial MT"/>
              </a:rPr>
              <a:t>an </a:t>
            </a:r>
            <a:r>
              <a:rPr sz="1110" dirty="0">
                <a:latin typeface="Arial MT"/>
                <a:cs typeface="Arial MT"/>
              </a:rPr>
              <a:t>environment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EE8F73-305B-55B7-FE59-7EF1278F60E5}"/>
              </a:ext>
            </a:extLst>
          </p:cNvPr>
          <p:cNvSpPr txBox="1"/>
          <p:nvPr/>
        </p:nvSpPr>
        <p:spPr>
          <a:xfrm>
            <a:off x="4987863" y="2097683"/>
            <a:ext cx="6097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Semi-Supervised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54B3C-A30C-3C09-D777-26D42A20EB18}"/>
              </a:ext>
            </a:extLst>
          </p:cNvPr>
          <p:cNvSpPr txBox="1"/>
          <p:nvPr/>
        </p:nvSpPr>
        <p:spPr>
          <a:xfrm>
            <a:off x="5065384" y="2505915"/>
            <a:ext cx="20612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Self-Supervised</a:t>
            </a:r>
          </a:p>
        </p:txBody>
      </p:sp>
    </p:spTree>
    <p:extLst>
      <p:ext uri="{BB962C8B-B14F-4D97-AF65-F5344CB8AC3E}">
        <p14:creationId xmlns:p14="http://schemas.microsoft.com/office/powerpoint/2010/main" val="1660747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4975" y="457734"/>
            <a:ext cx="7915401" cy="470646"/>
          </a:xfrm>
          <a:prstGeom prst="rect">
            <a:avLst/>
          </a:prstGeom>
        </p:spPr>
        <p:txBody>
          <a:bodyPr vert="horz" wrap="square" lIns="0" tIns="27182" rIns="0" bIns="0" rtlCol="0" anchor="ctr">
            <a:spAutoFit/>
          </a:bodyPr>
          <a:lstStyle/>
          <a:p>
            <a:pPr marL="20136">
              <a:spcBef>
                <a:spcPts val="214"/>
              </a:spcBef>
            </a:pPr>
            <a:r>
              <a:rPr lang="en-US" sz="3200" spc="-87" dirty="0"/>
              <a:t>A Typical </a:t>
            </a:r>
            <a:r>
              <a:rPr sz="3200" spc="-87" dirty="0"/>
              <a:t>Supervised</a:t>
            </a:r>
            <a:r>
              <a:rPr sz="3200" spc="222" dirty="0"/>
              <a:t> </a:t>
            </a:r>
            <a:r>
              <a:rPr sz="3200" spc="-71" dirty="0"/>
              <a:t>Learning</a:t>
            </a:r>
            <a:endParaRPr sz="3200" spc="-56" dirty="0"/>
          </a:p>
        </p:txBody>
      </p:sp>
      <p:grpSp>
        <p:nvGrpSpPr>
          <p:cNvPr id="3" name="object 3"/>
          <p:cNvGrpSpPr/>
          <p:nvPr/>
        </p:nvGrpSpPr>
        <p:grpSpPr>
          <a:xfrm>
            <a:off x="4516151" y="1600111"/>
            <a:ext cx="2214500" cy="1617320"/>
            <a:chOff x="792861" y="586765"/>
            <a:chExt cx="1396365" cy="10198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4030" y="586765"/>
              <a:ext cx="425195" cy="3257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5430" y="712876"/>
              <a:ext cx="454913" cy="3425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262" y="822604"/>
              <a:ext cx="423290" cy="34099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6810" y="1031773"/>
              <a:ext cx="427863" cy="3478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645" y="1152550"/>
              <a:ext cx="398144" cy="32804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2861" y="1293139"/>
              <a:ext cx="382143" cy="31318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746155" y="1947342"/>
            <a:ext cx="294058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>
              <a:spcBef>
                <a:spcPts val="222"/>
              </a:spcBef>
            </a:pPr>
            <a:r>
              <a:rPr sz="793" spc="16" dirty="0">
                <a:latin typeface="Arial MT"/>
                <a:cs typeface="Arial MT"/>
              </a:rPr>
              <a:t>“dog”</a:t>
            </a:r>
            <a:endParaRPr sz="793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20476" y="2198097"/>
            <a:ext cx="294058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>
              <a:spcBef>
                <a:spcPts val="222"/>
              </a:spcBef>
            </a:pPr>
            <a:r>
              <a:rPr sz="793" spc="16" dirty="0">
                <a:latin typeface="Arial MT"/>
                <a:cs typeface="Arial MT"/>
              </a:rPr>
              <a:t>“</a:t>
            </a:r>
            <a:r>
              <a:rPr sz="793" spc="24" dirty="0">
                <a:latin typeface="Arial MT"/>
                <a:cs typeface="Arial MT"/>
              </a:rPr>
              <a:t>dog</a:t>
            </a:r>
            <a:r>
              <a:rPr sz="793" spc="16" dirty="0">
                <a:latin typeface="Arial MT"/>
                <a:cs typeface="Arial MT"/>
              </a:rPr>
              <a:t>”</a:t>
            </a:r>
            <a:endParaRPr sz="793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60961" y="2392659"/>
            <a:ext cx="294058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>
              <a:spcBef>
                <a:spcPts val="222"/>
              </a:spcBef>
            </a:pPr>
            <a:r>
              <a:rPr sz="793" spc="16" dirty="0">
                <a:latin typeface="Arial MT"/>
                <a:cs typeface="Arial MT"/>
              </a:rPr>
              <a:t>“</a:t>
            </a:r>
            <a:r>
              <a:rPr sz="793" spc="24" dirty="0">
                <a:latin typeface="Arial MT"/>
                <a:cs typeface="Arial MT"/>
              </a:rPr>
              <a:t>dog</a:t>
            </a:r>
            <a:r>
              <a:rPr sz="793" spc="16" dirty="0">
                <a:latin typeface="Arial MT"/>
                <a:cs typeface="Arial MT"/>
              </a:rPr>
              <a:t>”</a:t>
            </a:r>
            <a:endParaRPr sz="793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87245" y="2728610"/>
            <a:ext cx="257804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>
              <a:spcBef>
                <a:spcPts val="222"/>
              </a:spcBef>
            </a:pPr>
            <a:r>
              <a:rPr sz="793" spc="24" dirty="0">
                <a:latin typeface="Arial MT"/>
                <a:cs typeface="Arial MT"/>
              </a:rPr>
              <a:t>“ca</a:t>
            </a:r>
            <a:r>
              <a:rPr sz="793" spc="16" dirty="0">
                <a:latin typeface="Arial MT"/>
                <a:cs typeface="Arial MT"/>
              </a:rPr>
              <a:t>t”</a:t>
            </a:r>
            <a:endParaRPr sz="793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30754" y="2889335"/>
            <a:ext cx="258811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>
              <a:spcBef>
                <a:spcPts val="222"/>
              </a:spcBef>
            </a:pPr>
            <a:r>
              <a:rPr sz="793" spc="24" dirty="0">
                <a:latin typeface="Arial MT"/>
                <a:cs typeface="Arial MT"/>
              </a:rPr>
              <a:t>“cat”</a:t>
            </a:r>
            <a:endParaRPr sz="793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35890" y="3054291"/>
            <a:ext cx="258811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>
              <a:spcBef>
                <a:spcPts val="222"/>
              </a:spcBef>
            </a:pPr>
            <a:r>
              <a:rPr sz="793" spc="24" dirty="0">
                <a:latin typeface="Arial MT"/>
                <a:cs typeface="Arial MT"/>
              </a:rPr>
              <a:t>“ca</a:t>
            </a:r>
            <a:r>
              <a:rPr sz="793" spc="16" dirty="0">
                <a:latin typeface="Arial MT"/>
                <a:cs typeface="Arial MT"/>
              </a:rPr>
              <a:t>t”</a:t>
            </a:r>
            <a:endParaRPr sz="793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26219" y="1640394"/>
            <a:ext cx="804630" cy="599941"/>
          </a:xfrm>
          <a:prstGeom prst="rect">
            <a:avLst/>
          </a:prstGeom>
        </p:spPr>
        <p:txBody>
          <a:bodyPr vert="horz" wrap="square" lIns="0" tIns="31211" rIns="0" bIns="0" rtlCol="0">
            <a:spAutoFit/>
          </a:bodyPr>
          <a:lstStyle/>
          <a:p>
            <a:pPr marL="20136" marR="8053" algn="just">
              <a:lnSpc>
                <a:spcPct val="96800"/>
              </a:lnSpc>
              <a:spcBef>
                <a:spcPts val="246"/>
              </a:spcBef>
            </a:pPr>
            <a:r>
              <a:rPr sz="1269" spc="24" dirty="0">
                <a:solidFill>
                  <a:srgbClr val="FF0000"/>
                </a:solidFill>
                <a:latin typeface="Arial MT"/>
                <a:cs typeface="Arial MT"/>
              </a:rPr>
              <a:t>Labe</a:t>
            </a:r>
            <a:r>
              <a:rPr sz="1269" dirty="0">
                <a:solidFill>
                  <a:srgbClr val="FF0000"/>
                </a:solidFill>
                <a:latin typeface="Arial MT"/>
                <a:cs typeface="Arial MT"/>
              </a:rPr>
              <a:t>l</a:t>
            </a:r>
            <a:r>
              <a:rPr sz="1269" spc="16" dirty="0">
                <a:solidFill>
                  <a:srgbClr val="FF0000"/>
                </a:solidFill>
                <a:latin typeface="Arial MT"/>
                <a:cs typeface="Arial MT"/>
              </a:rPr>
              <a:t>ed  </a:t>
            </a:r>
            <a:r>
              <a:rPr sz="1269" spc="-24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1269" spc="16" dirty="0">
                <a:solidFill>
                  <a:srgbClr val="FF0000"/>
                </a:solidFill>
                <a:latin typeface="Arial MT"/>
                <a:cs typeface="Arial MT"/>
              </a:rPr>
              <a:t>ra</a:t>
            </a:r>
            <a:r>
              <a:rPr sz="1269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1269" spc="24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1269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1269" spc="16" dirty="0">
                <a:solidFill>
                  <a:srgbClr val="FF0000"/>
                </a:solidFill>
                <a:latin typeface="Arial MT"/>
                <a:cs typeface="Arial MT"/>
              </a:rPr>
              <a:t>ng  Data</a:t>
            </a:r>
            <a:endParaRPr sz="1269">
              <a:solidFill>
                <a:srgbClr val="FF0000"/>
              </a:solidFill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082916" y="1693166"/>
            <a:ext cx="720040" cy="1678750"/>
            <a:chOff x="2411349" y="645439"/>
            <a:chExt cx="454025" cy="1058545"/>
          </a:xfrm>
        </p:grpSpPr>
        <p:sp>
          <p:nvSpPr>
            <p:cNvPr id="18" name="object 18"/>
            <p:cNvSpPr/>
            <p:nvPr/>
          </p:nvSpPr>
          <p:spPr>
            <a:xfrm>
              <a:off x="2822067" y="645439"/>
              <a:ext cx="43180" cy="378460"/>
            </a:xfrm>
            <a:custGeom>
              <a:avLst/>
              <a:gdLst/>
              <a:ahLst/>
              <a:cxnLst/>
              <a:rect l="l" t="t" r="r" b="b"/>
              <a:pathLst>
                <a:path w="43180" h="378459">
                  <a:moveTo>
                    <a:pt x="43053" y="0"/>
                  </a:moveTo>
                  <a:lnTo>
                    <a:pt x="0" y="0"/>
                  </a:lnTo>
                  <a:lnTo>
                    <a:pt x="0" y="377952"/>
                  </a:lnTo>
                  <a:lnTo>
                    <a:pt x="21336" y="377952"/>
                  </a:lnTo>
                  <a:lnTo>
                    <a:pt x="43053" y="377952"/>
                  </a:lnTo>
                  <a:lnTo>
                    <a:pt x="43053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9" name="object 19"/>
            <p:cNvSpPr/>
            <p:nvPr/>
          </p:nvSpPr>
          <p:spPr>
            <a:xfrm>
              <a:off x="2822067" y="645439"/>
              <a:ext cx="43180" cy="378460"/>
            </a:xfrm>
            <a:custGeom>
              <a:avLst/>
              <a:gdLst/>
              <a:ahLst/>
              <a:cxnLst/>
              <a:rect l="l" t="t" r="r" b="b"/>
              <a:pathLst>
                <a:path w="43180" h="378459">
                  <a:moveTo>
                    <a:pt x="21336" y="377952"/>
                  </a:moveTo>
                  <a:lnTo>
                    <a:pt x="0" y="377952"/>
                  </a:lnTo>
                  <a:lnTo>
                    <a:pt x="0" y="0"/>
                  </a:lnTo>
                  <a:lnTo>
                    <a:pt x="43053" y="0"/>
                  </a:lnTo>
                  <a:lnTo>
                    <a:pt x="43053" y="377952"/>
                  </a:lnTo>
                  <a:lnTo>
                    <a:pt x="21336" y="377952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0" name="object 20"/>
            <p:cNvSpPr/>
            <p:nvPr/>
          </p:nvSpPr>
          <p:spPr>
            <a:xfrm>
              <a:off x="2746248" y="828700"/>
              <a:ext cx="43815" cy="335280"/>
            </a:xfrm>
            <a:custGeom>
              <a:avLst/>
              <a:gdLst/>
              <a:ahLst/>
              <a:cxnLst/>
              <a:rect l="l" t="t" r="r" b="b"/>
              <a:pathLst>
                <a:path w="43814" h="335280">
                  <a:moveTo>
                    <a:pt x="43434" y="0"/>
                  </a:moveTo>
                  <a:lnTo>
                    <a:pt x="0" y="0"/>
                  </a:lnTo>
                  <a:lnTo>
                    <a:pt x="0" y="334899"/>
                  </a:lnTo>
                  <a:lnTo>
                    <a:pt x="21717" y="334899"/>
                  </a:lnTo>
                  <a:lnTo>
                    <a:pt x="43434" y="334899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1" name="object 21"/>
            <p:cNvSpPr/>
            <p:nvPr/>
          </p:nvSpPr>
          <p:spPr>
            <a:xfrm>
              <a:off x="2746248" y="828700"/>
              <a:ext cx="43815" cy="335280"/>
            </a:xfrm>
            <a:custGeom>
              <a:avLst/>
              <a:gdLst/>
              <a:ahLst/>
              <a:cxnLst/>
              <a:rect l="l" t="t" r="r" b="b"/>
              <a:pathLst>
                <a:path w="43814" h="335280">
                  <a:moveTo>
                    <a:pt x="21717" y="334899"/>
                  </a:moveTo>
                  <a:lnTo>
                    <a:pt x="0" y="334899"/>
                  </a:lnTo>
                  <a:lnTo>
                    <a:pt x="0" y="0"/>
                  </a:lnTo>
                  <a:lnTo>
                    <a:pt x="43434" y="0"/>
                  </a:lnTo>
                  <a:lnTo>
                    <a:pt x="43434" y="334899"/>
                  </a:lnTo>
                  <a:lnTo>
                    <a:pt x="21717" y="334899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2" name="object 22"/>
            <p:cNvSpPr/>
            <p:nvPr/>
          </p:nvSpPr>
          <p:spPr>
            <a:xfrm>
              <a:off x="2659761" y="1001674"/>
              <a:ext cx="43815" cy="313690"/>
            </a:xfrm>
            <a:custGeom>
              <a:avLst/>
              <a:gdLst/>
              <a:ahLst/>
              <a:cxnLst/>
              <a:rect l="l" t="t" r="r" b="b"/>
              <a:pathLst>
                <a:path w="43814" h="313690">
                  <a:moveTo>
                    <a:pt x="43434" y="0"/>
                  </a:moveTo>
                  <a:lnTo>
                    <a:pt x="0" y="0"/>
                  </a:lnTo>
                  <a:lnTo>
                    <a:pt x="0" y="313182"/>
                  </a:lnTo>
                  <a:lnTo>
                    <a:pt x="21717" y="313182"/>
                  </a:lnTo>
                  <a:lnTo>
                    <a:pt x="43434" y="313182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FFC399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3" name="object 23"/>
            <p:cNvSpPr/>
            <p:nvPr/>
          </p:nvSpPr>
          <p:spPr>
            <a:xfrm>
              <a:off x="2659761" y="1001674"/>
              <a:ext cx="43815" cy="313690"/>
            </a:xfrm>
            <a:custGeom>
              <a:avLst/>
              <a:gdLst/>
              <a:ahLst/>
              <a:cxnLst/>
              <a:rect l="l" t="t" r="r" b="b"/>
              <a:pathLst>
                <a:path w="43814" h="313690">
                  <a:moveTo>
                    <a:pt x="21717" y="313182"/>
                  </a:moveTo>
                  <a:lnTo>
                    <a:pt x="0" y="313182"/>
                  </a:lnTo>
                  <a:lnTo>
                    <a:pt x="0" y="0"/>
                  </a:lnTo>
                  <a:lnTo>
                    <a:pt x="43434" y="0"/>
                  </a:lnTo>
                  <a:lnTo>
                    <a:pt x="43434" y="313182"/>
                  </a:lnTo>
                  <a:lnTo>
                    <a:pt x="21717" y="313182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4" name="object 24"/>
            <p:cNvSpPr/>
            <p:nvPr/>
          </p:nvSpPr>
          <p:spPr>
            <a:xfrm>
              <a:off x="2573655" y="1120546"/>
              <a:ext cx="43180" cy="323850"/>
            </a:xfrm>
            <a:custGeom>
              <a:avLst/>
              <a:gdLst/>
              <a:ahLst/>
              <a:cxnLst/>
              <a:rect l="l" t="t" r="r" b="b"/>
              <a:pathLst>
                <a:path w="43180" h="323850">
                  <a:moveTo>
                    <a:pt x="43053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21336" y="323850"/>
                  </a:lnTo>
                  <a:lnTo>
                    <a:pt x="43053" y="323850"/>
                  </a:lnTo>
                  <a:lnTo>
                    <a:pt x="43053" y="0"/>
                  </a:lnTo>
                  <a:close/>
                </a:path>
              </a:pathLst>
            </a:custGeom>
            <a:solidFill>
              <a:srgbClr val="009933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5" name="object 25"/>
            <p:cNvSpPr/>
            <p:nvPr/>
          </p:nvSpPr>
          <p:spPr>
            <a:xfrm>
              <a:off x="2573655" y="1120546"/>
              <a:ext cx="43180" cy="323850"/>
            </a:xfrm>
            <a:custGeom>
              <a:avLst/>
              <a:gdLst/>
              <a:ahLst/>
              <a:cxnLst/>
              <a:rect l="l" t="t" r="r" b="b"/>
              <a:pathLst>
                <a:path w="43180" h="323850">
                  <a:moveTo>
                    <a:pt x="21336" y="323850"/>
                  </a:moveTo>
                  <a:lnTo>
                    <a:pt x="0" y="323850"/>
                  </a:lnTo>
                  <a:lnTo>
                    <a:pt x="0" y="0"/>
                  </a:lnTo>
                  <a:lnTo>
                    <a:pt x="43053" y="0"/>
                  </a:lnTo>
                  <a:lnTo>
                    <a:pt x="43053" y="323850"/>
                  </a:lnTo>
                  <a:lnTo>
                    <a:pt x="21336" y="32385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6" name="object 26"/>
            <p:cNvSpPr/>
            <p:nvPr/>
          </p:nvSpPr>
          <p:spPr>
            <a:xfrm>
              <a:off x="2497836" y="1304188"/>
              <a:ext cx="43815" cy="281305"/>
            </a:xfrm>
            <a:custGeom>
              <a:avLst/>
              <a:gdLst/>
              <a:ahLst/>
              <a:cxnLst/>
              <a:rect l="l" t="t" r="r" b="b"/>
              <a:pathLst>
                <a:path w="43814" h="281305">
                  <a:moveTo>
                    <a:pt x="43434" y="0"/>
                  </a:moveTo>
                  <a:lnTo>
                    <a:pt x="0" y="0"/>
                  </a:lnTo>
                  <a:lnTo>
                    <a:pt x="0" y="280797"/>
                  </a:lnTo>
                  <a:lnTo>
                    <a:pt x="21717" y="280797"/>
                  </a:lnTo>
                  <a:lnTo>
                    <a:pt x="43434" y="280797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00CC33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7" name="object 27"/>
            <p:cNvSpPr/>
            <p:nvPr/>
          </p:nvSpPr>
          <p:spPr>
            <a:xfrm>
              <a:off x="2497836" y="1304188"/>
              <a:ext cx="43815" cy="281305"/>
            </a:xfrm>
            <a:custGeom>
              <a:avLst/>
              <a:gdLst/>
              <a:ahLst/>
              <a:cxnLst/>
              <a:rect l="l" t="t" r="r" b="b"/>
              <a:pathLst>
                <a:path w="43814" h="281305">
                  <a:moveTo>
                    <a:pt x="21717" y="280797"/>
                  </a:moveTo>
                  <a:lnTo>
                    <a:pt x="0" y="280797"/>
                  </a:lnTo>
                  <a:lnTo>
                    <a:pt x="0" y="0"/>
                  </a:lnTo>
                  <a:lnTo>
                    <a:pt x="43434" y="0"/>
                  </a:lnTo>
                  <a:lnTo>
                    <a:pt x="43434" y="280797"/>
                  </a:lnTo>
                  <a:lnTo>
                    <a:pt x="21717" y="280797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8" name="object 28"/>
            <p:cNvSpPr/>
            <p:nvPr/>
          </p:nvSpPr>
          <p:spPr>
            <a:xfrm>
              <a:off x="2411349" y="1476781"/>
              <a:ext cx="43815" cy="226695"/>
            </a:xfrm>
            <a:custGeom>
              <a:avLst/>
              <a:gdLst/>
              <a:ahLst/>
              <a:cxnLst/>
              <a:rect l="l" t="t" r="r" b="b"/>
              <a:pathLst>
                <a:path w="43814" h="226694">
                  <a:moveTo>
                    <a:pt x="43434" y="0"/>
                  </a:moveTo>
                  <a:lnTo>
                    <a:pt x="0" y="0"/>
                  </a:lnTo>
                  <a:lnTo>
                    <a:pt x="0" y="226695"/>
                  </a:lnTo>
                  <a:lnTo>
                    <a:pt x="21717" y="226695"/>
                  </a:lnTo>
                  <a:lnTo>
                    <a:pt x="43434" y="226695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9" name="object 29"/>
            <p:cNvSpPr/>
            <p:nvPr/>
          </p:nvSpPr>
          <p:spPr>
            <a:xfrm>
              <a:off x="2411349" y="1476781"/>
              <a:ext cx="43815" cy="226695"/>
            </a:xfrm>
            <a:custGeom>
              <a:avLst/>
              <a:gdLst/>
              <a:ahLst/>
              <a:cxnLst/>
              <a:rect l="l" t="t" r="r" b="b"/>
              <a:pathLst>
                <a:path w="43814" h="226694">
                  <a:moveTo>
                    <a:pt x="21717" y="226695"/>
                  </a:moveTo>
                  <a:lnTo>
                    <a:pt x="0" y="226695"/>
                  </a:lnTo>
                  <a:lnTo>
                    <a:pt x="0" y="0"/>
                  </a:lnTo>
                  <a:lnTo>
                    <a:pt x="43434" y="0"/>
                  </a:lnTo>
                  <a:lnTo>
                    <a:pt x="43434" y="226695"/>
                  </a:lnTo>
                  <a:lnTo>
                    <a:pt x="21717" y="226695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419268" y="2831329"/>
            <a:ext cx="257804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>
              <a:spcBef>
                <a:spcPts val="222"/>
              </a:spcBef>
            </a:pPr>
            <a:r>
              <a:rPr sz="793" spc="24" dirty="0">
                <a:latin typeface="Arial MT"/>
                <a:cs typeface="Arial MT"/>
              </a:rPr>
              <a:t>“ca</a:t>
            </a:r>
            <a:r>
              <a:rPr sz="793" spc="16" dirty="0">
                <a:latin typeface="Arial MT"/>
                <a:cs typeface="Arial MT"/>
              </a:rPr>
              <a:t>t”</a:t>
            </a:r>
            <a:endParaRPr sz="793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294196" y="3043415"/>
            <a:ext cx="258811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>
              <a:spcBef>
                <a:spcPts val="222"/>
              </a:spcBef>
            </a:pPr>
            <a:r>
              <a:rPr sz="793" spc="24" dirty="0">
                <a:latin typeface="Arial MT"/>
                <a:cs typeface="Arial MT"/>
              </a:rPr>
              <a:t>“cat”</a:t>
            </a:r>
            <a:endParaRPr sz="793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50990" y="2608974"/>
            <a:ext cx="294058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>
              <a:spcBef>
                <a:spcPts val="222"/>
              </a:spcBef>
            </a:pPr>
            <a:r>
              <a:rPr sz="793" spc="16" dirty="0">
                <a:latin typeface="Arial MT"/>
                <a:cs typeface="Arial MT"/>
              </a:rPr>
              <a:t>“</a:t>
            </a:r>
            <a:r>
              <a:rPr sz="793" spc="24" dirty="0">
                <a:latin typeface="Arial MT"/>
                <a:cs typeface="Arial MT"/>
              </a:rPr>
              <a:t>dog</a:t>
            </a:r>
            <a:r>
              <a:rPr sz="793" spc="16" dirty="0">
                <a:latin typeface="Arial MT"/>
                <a:cs typeface="Arial MT"/>
              </a:rPr>
              <a:t>”</a:t>
            </a:r>
            <a:endParaRPr sz="793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688148" y="2358822"/>
            <a:ext cx="294058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>
              <a:spcBef>
                <a:spcPts val="222"/>
              </a:spcBef>
            </a:pPr>
            <a:r>
              <a:rPr sz="793" spc="16" dirty="0">
                <a:latin typeface="Arial MT"/>
                <a:cs typeface="Arial MT"/>
              </a:rPr>
              <a:t>“dog”</a:t>
            </a:r>
            <a:endParaRPr sz="793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794493" y="2152781"/>
            <a:ext cx="294058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>
              <a:spcBef>
                <a:spcPts val="222"/>
              </a:spcBef>
            </a:pPr>
            <a:r>
              <a:rPr sz="793" spc="16" dirty="0">
                <a:latin typeface="Arial MT"/>
                <a:cs typeface="Arial MT"/>
              </a:rPr>
              <a:t>“dog”</a:t>
            </a:r>
            <a:endParaRPr sz="793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501043" y="2463557"/>
            <a:ext cx="720040" cy="172205"/>
            <a:chOff x="2044446" y="1131214"/>
            <a:chExt cx="454025" cy="108585"/>
          </a:xfrm>
        </p:grpSpPr>
        <p:sp>
          <p:nvSpPr>
            <p:cNvPr id="36" name="object 36"/>
            <p:cNvSpPr/>
            <p:nvPr/>
          </p:nvSpPr>
          <p:spPr>
            <a:xfrm>
              <a:off x="2044446" y="1131214"/>
              <a:ext cx="454025" cy="108585"/>
            </a:xfrm>
            <a:custGeom>
              <a:avLst/>
              <a:gdLst/>
              <a:ahLst/>
              <a:cxnLst/>
              <a:rect l="l" t="t" r="r" b="b"/>
              <a:pathLst>
                <a:path w="454025" h="108584">
                  <a:moveTo>
                    <a:pt x="340233" y="0"/>
                  </a:moveTo>
                  <a:lnTo>
                    <a:pt x="340233" y="27051"/>
                  </a:lnTo>
                  <a:lnTo>
                    <a:pt x="0" y="27051"/>
                  </a:lnTo>
                  <a:lnTo>
                    <a:pt x="0" y="81153"/>
                  </a:lnTo>
                  <a:lnTo>
                    <a:pt x="340233" y="81153"/>
                  </a:lnTo>
                  <a:lnTo>
                    <a:pt x="340233" y="108204"/>
                  </a:lnTo>
                  <a:lnTo>
                    <a:pt x="453771" y="54102"/>
                  </a:lnTo>
                  <a:lnTo>
                    <a:pt x="340233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37" name="object 37"/>
            <p:cNvSpPr/>
            <p:nvPr/>
          </p:nvSpPr>
          <p:spPr>
            <a:xfrm>
              <a:off x="2044446" y="1131214"/>
              <a:ext cx="454025" cy="108585"/>
            </a:xfrm>
            <a:custGeom>
              <a:avLst/>
              <a:gdLst/>
              <a:ahLst/>
              <a:cxnLst/>
              <a:rect l="l" t="t" r="r" b="b"/>
              <a:pathLst>
                <a:path w="454025" h="108584">
                  <a:moveTo>
                    <a:pt x="0" y="27051"/>
                  </a:moveTo>
                  <a:lnTo>
                    <a:pt x="340233" y="27051"/>
                  </a:lnTo>
                  <a:lnTo>
                    <a:pt x="340233" y="0"/>
                  </a:lnTo>
                  <a:lnTo>
                    <a:pt x="453771" y="54102"/>
                  </a:lnTo>
                  <a:lnTo>
                    <a:pt x="340233" y="108204"/>
                  </a:lnTo>
                  <a:lnTo>
                    <a:pt x="340233" y="81153"/>
                  </a:lnTo>
                  <a:lnTo>
                    <a:pt x="0" y="81153"/>
                  </a:lnTo>
                  <a:lnTo>
                    <a:pt x="0" y="27051"/>
                  </a:lnTo>
                  <a:close/>
                </a:path>
                <a:path w="454025" h="108584">
                  <a:moveTo>
                    <a:pt x="0" y="0"/>
                  </a:moveTo>
                  <a:lnTo>
                    <a:pt x="0" y="0"/>
                  </a:lnTo>
                </a:path>
                <a:path w="454025" h="108584">
                  <a:moveTo>
                    <a:pt x="453771" y="108204"/>
                  </a:moveTo>
                  <a:lnTo>
                    <a:pt x="453771" y="108204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489563" y="2601120"/>
            <a:ext cx="573813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 marR="8053" indent="29196">
              <a:spcBef>
                <a:spcPts val="222"/>
              </a:spcBef>
            </a:pPr>
            <a:r>
              <a:rPr sz="793" spc="16" dirty="0">
                <a:latin typeface="Arial MT"/>
                <a:cs typeface="Arial MT"/>
              </a:rPr>
              <a:t>“Feature</a:t>
            </a:r>
            <a:r>
              <a:rPr lang="en-US" sz="793" spc="16" dirty="0">
                <a:latin typeface="Arial MT"/>
                <a:cs typeface="Arial MT"/>
              </a:rPr>
              <a:t>s</a:t>
            </a:r>
            <a:r>
              <a:rPr sz="793" spc="16" dirty="0">
                <a:latin typeface="Arial MT"/>
                <a:cs typeface="Arial MT"/>
              </a:rPr>
              <a:t>”</a:t>
            </a:r>
            <a:endParaRPr sz="793" dirty="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501043" y="2463557"/>
            <a:ext cx="720040" cy="172205"/>
            <a:chOff x="2044446" y="1131214"/>
            <a:chExt cx="454025" cy="108585"/>
          </a:xfrm>
        </p:grpSpPr>
        <p:sp>
          <p:nvSpPr>
            <p:cNvPr id="40" name="object 40"/>
            <p:cNvSpPr/>
            <p:nvPr/>
          </p:nvSpPr>
          <p:spPr>
            <a:xfrm>
              <a:off x="2044446" y="1131214"/>
              <a:ext cx="454025" cy="108585"/>
            </a:xfrm>
            <a:custGeom>
              <a:avLst/>
              <a:gdLst/>
              <a:ahLst/>
              <a:cxnLst/>
              <a:rect l="l" t="t" r="r" b="b"/>
              <a:pathLst>
                <a:path w="454025" h="108584">
                  <a:moveTo>
                    <a:pt x="340233" y="0"/>
                  </a:moveTo>
                  <a:lnTo>
                    <a:pt x="340233" y="27051"/>
                  </a:lnTo>
                  <a:lnTo>
                    <a:pt x="0" y="27051"/>
                  </a:lnTo>
                  <a:lnTo>
                    <a:pt x="0" y="81153"/>
                  </a:lnTo>
                  <a:lnTo>
                    <a:pt x="340233" y="81153"/>
                  </a:lnTo>
                  <a:lnTo>
                    <a:pt x="340233" y="108204"/>
                  </a:lnTo>
                  <a:lnTo>
                    <a:pt x="453771" y="54102"/>
                  </a:lnTo>
                  <a:lnTo>
                    <a:pt x="340233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41" name="object 41"/>
            <p:cNvSpPr/>
            <p:nvPr/>
          </p:nvSpPr>
          <p:spPr>
            <a:xfrm>
              <a:off x="2044446" y="1131214"/>
              <a:ext cx="454025" cy="108585"/>
            </a:xfrm>
            <a:custGeom>
              <a:avLst/>
              <a:gdLst/>
              <a:ahLst/>
              <a:cxnLst/>
              <a:rect l="l" t="t" r="r" b="b"/>
              <a:pathLst>
                <a:path w="454025" h="108584">
                  <a:moveTo>
                    <a:pt x="0" y="27051"/>
                  </a:moveTo>
                  <a:lnTo>
                    <a:pt x="340233" y="27051"/>
                  </a:lnTo>
                  <a:lnTo>
                    <a:pt x="340233" y="0"/>
                  </a:lnTo>
                  <a:lnTo>
                    <a:pt x="453771" y="54102"/>
                  </a:lnTo>
                  <a:lnTo>
                    <a:pt x="340233" y="108204"/>
                  </a:lnTo>
                  <a:lnTo>
                    <a:pt x="340233" y="81153"/>
                  </a:lnTo>
                  <a:lnTo>
                    <a:pt x="0" y="81153"/>
                  </a:lnTo>
                  <a:lnTo>
                    <a:pt x="0" y="27051"/>
                  </a:lnTo>
                  <a:close/>
                </a:path>
                <a:path w="454025" h="108584">
                  <a:moveTo>
                    <a:pt x="0" y="0"/>
                  </a:moveTo>
                  <a:lnTo>
                    <a:pt x="0" y="0"/>
                  </a:lnTo>
                </a:path>
                <a:path w="454025" h="108584">
                  <a:moveTo>
                    <a:pt x="453771" y="108204"/>
                  </a:moveTo>
                  <a:lnTo>
                    <a:pt x="453771" y="108204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6968106" y="3336392"/>
            <a:ext cx="1302114" cy="2098689"/>
            <a:chOff x="3432810" y="1564030"/>
            <a:chExt cx="821055" cy="1323340"/>
          </a:xfrm>
        </p:grpSpPr>
        <p:sp>
          <p:nvSpPr>
            <p:cNvPr id="48" name="object 48"/>
            <p:cNvSpPr/>
            <p:nvPr/>
          </p:nvSpPr>
          <p:spPr>
            <a:xfrm>
              <a:off x="3746754" y="1564030"/>
              <a:ext cx="203200" cy="508634"/>
            </a:xfrm>
            <a:custGeom>
              <a:avLst/>
              <a:gdLst/>
              <a:ahLst/>
              <a:cxnLst/>
              <a:rect l="l" t="t" r="r" b="b"/>
              <a:pathLst>
                <a:path w="203200" h="508635">
                  <a:moveTo>
                    <a:pt x="0" y="379476"/>
                  </a:moveTo>
                  <a:lnTo>
                    <a:pt x="99441" y="508254"/>
                  </a:lnTo>
                  <a:lnTo>
                    <a:pt x="203073" y="382905"/>
                  </a:lnTo>
                  <a:lnTo>
                    <a:pt x="152400" y="382143"/>
                  </a:lnTo>
                  <a:lnTo>
                    <a:pt x="152430" y="380238"/>
                  </a:lnTo>
                  <a:lnTo>
                    <a:pt x="50673" y="380238"/>
                  </a:lnTo>
                  <a:lnTo>
                    <a:pt x="0" y="379476"/>
                  </a:lnTo>
                  <a:close/>
                </a:path>
                <a:path w="203200" h="508635">
                  <a:moveTo>
                    <a:pt x="57150" y="0"/>
                  </a:moveTo>
                  <a:lnTo>
                    <a:pt x="50673" y="380238"/>
                  </a:lnTo>
                  <a:lnTo>
                    <a:pt x="152430" y="380238"/>
                  </a:lnTo>
                  <a:lnTo>
                    <a:pt x="158496" y="1524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49" name="object 49"/>
            <p:cNvSpPr/>
            <p:nvPr/>
          </p:nvSpPr>
          <p:spPr>
            <a:xfrm>
              <a:off x="3744849" y="1564030"/>
              <a:ext cx="211454" cy="508634"/>
            </a:xfrm>
            <a:custGeom>
              <a:avLst/>
              <a:gdLst/>
              <a:ahLst/>
              <a:cxnLst/>
              <a:rect l="l" t="t" r="r" b="b"/>
              <a:pathLst>
                <a:path w="211454" h="508635">
                  <a:moveTo>
                    <a:pt x="160401" y="1524"/>
                  </a:moveTo>
                  <a:lnTo>
                    <a:pt x="154305" y="382143"/>
                  </a:lnTo>
                  <a:lnTo>
                    <a:pt x="204978" y="382905"/>
                  </a:lnTo>
                  <a:lnTo>
                    <a:pt x="101346" y="508254"/>
                  </a:lnTo>
                  <a:lnTo>
                    <a:pt x="1905" y="379476"/>
                  </a:lnTo>
                  <a:lnTo>
                    <a:pt x="52578" y="380238"/>
                  </a:lnTo>
                  <a:lnTo>
                    <a:pt x="59055" y="0"/>
                  </a:lnTo>
                  <a:lnTo>
                    <a:pt x="160401" y="1524"/>
                  </a:lnTo>
                  <a:close/>
                </a:path>
                <a:path w="211454" h="508635">
                  <a:moveTo>
                    <a:pt x="211074" y="2667"/>
                  </a:moveTo>
                  <a:lnTo>
                    <a:pt x="211074" y="2667"/>
                  </a:lnTo>
                </a:path>
                <a:path w="211454" h="508635">
                  <a:moveTo>
                    <a:pt x="0" y="506349"/>
                  </a:moveTo>
                  <a:lnTo>
                    <a:pt x="0" y="506349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50" name="object 50"/>
            <p:cNvSpPr/>
            <p:nvPr/>
          </p:nvSpPr>
          <p:spPr>
            <a:xfrm>
              <a:off x="3432810" y="2098573"/>
              <a:ext cx="821055" cy="788670"/>
            </a:xfrm>
            <a:custGeom>
              <a:avLst/>
              <a:gdLst/>
              <a:ahLst/>
              <a:cxnLst/>
              <a:rect l="l" t="t" r="r" b="b"/>
              <a:pathLst>
                <a:path w="821054" h="788669">
                  <a:moveTo>
                    <a:pt x="410337" y="0"/>
                  </a:moveTo>
                  <a:lnTo>
                    <a:pt x="0" y="394335"/>
                  </a:lnTo>
                  <a:lnTo>
                    <a:pt x="410337" y="788289"/>
                  </a:lnTo>
                  <a:lnTo>
                    <a:pt x="821055" y="394335"/>
                  </a:lnTo>
                  <a:lnTo>
                    <a:pt x="410337" y="0"/>
                  </a:lnTo>
                  <a:close/>
                </a:path>
              </a:pathLst>
            </a:custGeom>
            <a:solidFill>
              <a:srgbClr val="669999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51" name="object 51"/>
            <p:cNvSpPr/>
            <p:nvPr/>
          </p:nvSpPr>
          <p:spPr>
            <a:xfrm>
              <a:off x="3432810" y="2098573"/>
              <a:ext cx="821055" cy="788670"/>
            </a:xfrm>
            <a:custGeom>
              <a:avLst/>
              <a:gdLst/>
              <a:ahLst/>
              <a:cxnLst/>
              <a:rect l="l" t="t" r="r" b="b"/>
              <a:pathLst>
                <a:path w="821054" h="788669">
                  <a:moveTo>
                    <a:pt x="0" y="394335"/>
                  </a:moveTo>
                  <a:lnTo>
                    <a:pt x="410337" y="0"/>
                  </a:lnTo>
                  <a:lnTo>
                    <a:pt x="821055" y="394335"/>
                  </a:lnTo>
                  <a:lnTo>
                    <a:pt x="410337" y="788289"/>
                  </a:lnTo>
                  <a:lnTo>
                    <a:pt x="0" y="394335"/>
                  </a:lnTo>
                  <a:close/>
                </a:path>
                <a:path w="821054" h="788669">
                  <a:moveTo>
                    <a:pt x="0" y="0"/>
                  </a:moveTo>
                  <a:lnTo>
                    <a:pt x="0" y="0"/>
                  </a:lnTo>
                </a:path>
                <a:path w="821054" h="788669">
                  <a:moveTo>
                    <a:pt x="821055" y="788670"/>
                  </a:moveTo>
                  <a:lnTo>
                    <a:pt x="821055" y="788670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6995597" y="4612675"/>
            <a:ext cx="1248742" cy="410466"/>
          </a:xfrm>
          <a:prstGeom prst="rect">
            <a:avLst/>
          </a:prstGeom>
        </p:spPr>
        <p:txBody>
          <a:bodyPr vert="horz" wrap="square" lIns="0" tIns="31211" rIns="0" bIns="0" rtlCol="0">
            <a:spAutoFit/>
          </a:bodyPr>
          <a:lstStyle/>
          <a:p>
            <a:pPr marL="63428" marR="8053" indent="-44299" algn="ctr">
              <a:lnSpc>
                <a:spcPct val="96800"/>
              </a:lnSpc>
              <a:spcBef>
                <a:spcPts val="246"/>
              </a:spcBef>
            </a:pPr>
            <a:r>
              <a:rPr lang="en-US" sz="1269" b="1" spc="16" dirty="0">
                <a:solidFill>
                  <a:srgbClr val="0000CC"/>
                </a:solidFill>
                <a:latin typeface="Arial"/>
                <a:cs typeface="Arial"/>
              </a:rPr>
              <a:t>Classification </a:t>
            </a:r>
            <a:r>
              <a:rPr sz="1269" b="1" spc="16" dirty="0">
                <a:solidFill>
                  <a:srgbClr val="0000CC"/>
                </a:solidFill>
                <a:latin typeface="Arial"/>
                <a:cs typeface="Arial"/>
              </a:rPr>
              <a:t>Model</a:t>
            </a:r>
            <a:endParaRPr sz="1269" dirty="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516152" y="4324593"/>
            <a:ext cx="1592443" cy="712538"/>
            <a:chOff x="2174305" y="2183059"/>
            <a:chExt cx="1004124" cy="449295"/>
          </a:xfrm>
        </p:grpSpPr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4305" y="2183059"/>
              <a:ext cx="437006" cy="371475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135249" y="2405659"/>
              <a:ext cx="43180" cy="226695"/>
            </a:xfrm>
            <a:custGeom>
              <a:avLst/>
              <a:gdLst/>
              <a:ahLst/>
              <a:cxnLst/>
              <a:rect l="l" t="t" r="r" b="b"/>
              <a:pathLst>
                <a:path w="43180" h="226694">
                  <a:moveTo>
                    <a:pt x="43053" y="0"/>
                  </a:moveTo>
                  <a:lnTo>
                    <a:pt x="0" y="0"/>
                  </a:lnTo>
                  <a:lnTo>
                    <a:pt x="0" y="226695"/>
                  </a:lnTo>
                  <a:lnTo>
                    <a:pt x="21336" y="226695"/>
                  </a:lnTo>
                  <a:lnTo>
                    <a:pt x="43053" y="226695"/>
                  </a:lnTo>
                  <a:lnTo>
                    <a:pt x="4305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56" name="object 56"/>
            <p:cNvSpPr/>
            <p:nvPr/>
          </p:nvSpPr>
          <p:spPr>
            <a:xfrm>
              <a:off x="3135249" y="2405659"/>
              <a:ext cx="43180" cy="226695"/>
            </a:xfrm>
            <a:custGeom>
              <a:avLst/>
              <a:gdLst/>
              <a:ahLst/>
              <a:cxnLst/>
              <a:rect l="l" t="t" r="r" b="b"/>
              <a:pathLst>
                <a:path w="43180" h="226694">
                  <a:moveTo>
                    <a:pt x="21336" y="226695"/>
                  </a:moveTo>
                  <a:lnTo>
                    <a:pt x="0" y="226695"/>
                  </a:lnTo>
                  <a:lnTo>
                    <a:pt x="0" y="0"/>
                  </a:lnTo>
                  <a:lnTo>
                    <a:pt x="43053" y="0"/>
                  </a:lnTo>
                  <a:lnTo>
                    <a:pt x="43053" y="226695"/>
                  </a:lnTo>
                  <a:lnTo>
                    <a:pt x="21336" y="226695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57" name="object 57"/>
            <p:cNvSpPr/>
            <p:nvPr/>
          </p:nvSpPr>
          <p:spPr>
            <a:xfrm>
              <a:off x="2681478" y="2448712"/>
              <a:ext cx="454025" cy="108585"/>
            </a:xfrm>
            <a:custGeom>
              <a:avLst/>
              <a:gdLst/>
              <a:ahLst/>
              <a:cxnLst/>
              <a:rect l="l" t="t" r="r" b="b"/>
              <a:pathLst>
                <a:path w="454025" h="108585">
                  <a:moveTo>
                    <a:pt x="340233" y="0"/>
                  </a:moveTo>
                  <a:lnTo>
                    <a:pt x="340233" y="27051"/>
                  </a:lnTo>
                  <a:lnTo>
                    <a:pt x="0" y="27051"/>
                  </a:lnTo>
                  <a:lnTo>
                    <a:pt x="0" y="81153"/>
                  </a:lnTo>
                  <a:lnTo>
                    <a:pt x="340233" y="81153"/>
                  </a:lnTo>
                  <a:lnTo>
                    <a:pt x="340233" y="108204"/>
                  </a:lnTo>
                  <a:lnTo>
                    <a:pt x="453771" y="54102"/>
                  </a:lnTo>
                  <a:lnTo>
                    <a:pt x="340233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58" name="object 58"/>
            <p:cNvSpPr/>
            <p:nvPr/>
          </p:nvSpPr>
          <p:spPr>
            <a:xfrm>
              <a:off x="2681477" y="2448712"/>
              <a:ext cx="454025" cy="108585"/>
            </a:xfrm>
            <a:custGeom>
              <a:avLst/>
              <a:gdLst/>
              <a:ahLst/>
              <a:cxnLst/>
              <a:rect l="l" t="t" r="r" b="b"/>
              <a:pathLst>
                <a:path w="454025" h="108585">
                  <a:moveTo>
                    <a:pt x="0" y="27051"/>
                  </a:moveTo>
                  <a:lnTo>
                    <a:pt x="340233" y="27051"/>
                  </a:lnTo>
                  <a:lnTo>
                    <a:pt x="340233" y="0"/>
                  </a:lnTo>
                  <a:lnTo>
                    <a:pt x="453771" y="54102"/>
                  </a:lnTo>
                  <a:lnTo>
                    <a:pt x="340233" y="108204"/>
                  </a:lnTo>
                  <a:lnTo>
                    <a:pt x="340233" y="81153"/>
                  </a:lnTo>
                  <a:lnTo>
                    <a:pt x="0" y="81153"/>
                  </a:lnTo>
                  <a:lnTo>
                    <a:pt x="0" y="27051"/>
                  </a:lnTo>
                  <a:close/>
                </a:path>
                <a:path w="454025" h="108585">
                  <a:moveTo>
                    <a:pt x="0" y="0"/>
                  </a:moveTo>
                  <a:lnTo>
                    <a:pt x="0" y="0"/>
                  </a:lnTo>
                </a:path>
                <a:path w="454025" h="108585">
                  <a:moveTo>
                    <a:pt x="453771" y="108204"/>
                  </a:moveTo>
                  <a:lnTo>
                    <a:pt x="453771" y="108204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5360154" y="4934816"/>
            <a:ext cx="580456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 marR="8053" indent="30203">
              <a:spcBef>
                <a:spcPts val="222"/>
              </a:spcBef>
            </a:pPr>
            <a:r>
              <a:rPr sz="793" spc="16" dirty="0">
                <a:latin typeface="Arial MT"/>
                <a:cs typeface="Arial MT"/>
              </a:rPr>
              <a:t>“</a:t>
            </a:r>
            <a:r>
              <a:rPr sz="793" spc="24" dirty="0">
                <a:latin typeface="Arial MT"/>
                <a:cs typeface="Arial MT"/>
              </a:rPr>
              <a:t>Fea</a:t>
            </a:r>
            <a:r>
              <a:rPr sz="793" spc="16" dirty="0">
                <a:latin typeface="Arial MT"/>
                <a:cs typeface="Arial MT"/>
              </a:rPr>
              <a:t>t</a:t>
            </a:r>
            <a:r>
              <a:rPr sz="793" spc="24" dirty="0">
                <a:latin typeface="Arial MT"/>
                <a:cs typeface="Arial MT"/>
              </a:rPr>
              <a:t>u</a:t>
            </a:r>
            <a:r>
              <a:rPr sz="793" spc="16" dirty="0">
                <a:latin typeface="Arial MT"/>
                <a:cs typeface="Arial MT"/>
              </a:rPr>
              <a:t>re</a:t>
            </a:r>
            <a:r>
              <a:rPr lang="en-US" sz="793" spc="16" dirty="0">
                <a:latin typeface="Arial MT"/>
                <a:cs typeface="Arial MT"/>
              </a:rPr>
              <a:t>s</a:t>
            </a:r>
            <a:r>
              <a:rPr sz="793" spc="16" dirty="0">
                <a:latin typeface="Arial MT"/>
                <a:cs typeface="Arial MT"/>
              </a:rPr>
              <a:t>”</a:t>
            </a:r>
            <a:endParaRPr sz="793" dirty="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957736" y="4677309"/>
            <a:ext cx="1451668" cy="435158"/>
          </a:xfrm>
          <a:prstGeom prst="rect">
            <a:avLst/>
          </a:prstGeom>
        </p:spPr>
        <p:txBody>
          <a:bodyPr vert="horz" wrap="square" lIns="0" tIns="37250" rIns="0" bIns="0" rtlCol="0">
            <a:spAutoFit/>
          </a:bodyPr>
          <a:lstStyle/>
          <a:p>
            <a:pPr marL="20136" marR="8053" indent="43292">
              <a:lnSpc>
                <a:spcPts val="1378"/>
              </a:lnSpc>
              <a:spcBef>
                <a:spcPts val="293"/>
              </a:spcBef>
            </a:pPr>
            <a:r>
              <a:rPr lang="en-US" sz="1269" spc="-16" dirty="0">
                <a:solidFill>
                  <a:srgbClr val="FF0000"/>
                </a:solidFill>
                <a:latin typeface="Arial MT"/>
                <a:cs typeface="Arial MT"/>
              </a:rPr>
              <a:t>Unknown Data /</a:t>
            </a:r>
          </a:p>
          <a:p>
            <a:pPr marL="20136" marR="8053" indent="43292">
              <a:lnSpc>
                <a:spcPts val="1378"/>
              </a:lnSpc>
              <a:spcBef>
                <a:spcPts val="293"/>
              </a:spcBef>
            </a:pPr>
            <a:r>
              <a:rPr lang="en-US" sz="1269" spc="-16" dirty="0">
                <a:solidFill>
                  <a:srgbClr val="FF0000"/>
                </a:solidFill>
                <a:latin typeface="Arial MT"/>
                <a:cs typeface="Arial MT"/>
              </a:rPr>
              <a:t>Test Data</a:t>
            </a:r>
          </a:p>
        </p:txBody>
      </p:sp>
      <p:grpSp>
        <p:nvGrpSpPr>
          <p:cNvPr id="61" name="object 61"/>
          <p:cNvGrpSpPr/>
          <p:nvPr/>
        </p:nvGrpSpPr>
        <p:grpSpPr>
          <a:xfrm>
            <a:off x="6151790" y="4705583"/>
            <a:ext cx="2571731" cy="191171"/>
            <a:chOff x="3200018" y="2427376"/>
            <a:chExt cx="1339597" cy="120544"/>
          </a:xfrm>
        </p:grpSpPr>
        <p:pic>
          <p:nvPicPr>
            <p:cNvPr id="62" name="object 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00018" y="2448713"/>
              <a:ext cx="416609" cy="99207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269105" y="2427376"/>
              <a:ext cx="270510" cy="97155"/>
            </a:xfrm>
            <a:custGeom>
              <a:avLst/>
              <a:gdLst/>
              <a:ahLst/>
              <a:cxnLst/>
              <a:rect l="l" t="t" r="r" b="b"/>
              <a:pathLst>
                <a:path w="270510" h="97155">
                  <a:moveTo>
                    <a:pt x="202692" y="0"/>
                  </a:moveTo>
                  <a:lnTo>
                    <a:pt x="202692" y="24003"/>
                  </a:lnTo>
                  <a:lnTo>
                    <a:pt x="0" y="24003"/>
                  </a:lnTo>
                  <a:lnTo>
                    <a:pt x="0" y="72771"/>
                  </a:lnTo>
                  <a:lnTo>
                    <a:pt x="202692" y="72771"/>
                  </a:lnTo>
                  <a:lnTo>
                    <a:pt x="202692" y="97155"/>
                  </a:lnTo>
                  <a:lnTo>
                    <a:pt x="270129" y="48387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64" name="object 64"/>
            <p:cNvSpPr/>
            <p:nvPr/>
          </p:nvSpPr>
          <p:spPr>
            <a:xfrm>
              <a:off x="4269105" y="2427376"/>
              <a:ext cx="270510" cy="97155"/>
            </a:xfrm>
            <a:custGeom>
              <a:avLst/>
              <a:gdLst/>
              <a:ahLst/>
              <a:cxnLst/>
              <a:rect l="l" t="t" r="r" b="b"/>
              <a:pathLst>
                <a:path w="270510" h="97155">
                  <a:moveTo>
                    <a:pt x="0" y="24003"/>
                  </a:moveTo>
                  <a:lnTo>
                    <a:pt x="202692" y="24003"/>
                  </a:lnTo>
                  <a:lnTo>
                    <a:pt x="202692" y="0"/>
                  </a:lnTo>
                  <a:lnTo>
                    <a:pt x="270129" y="48387"/>
                  </a:lnTo>
                  <a:lnTo>
                    <a:pt x="202692" y="97155"/>
                  </a:lnTo>
                  <a:lnTo>
                    <a:pt x="202692" y="72771"/>
                  </a:lnTo>
                  <a:lnTo>
                    <a:pt x="0" y="72771"/>
                  </a:lnTo>
                  <a:lnTo>
                    <a:pt x="0" y="24003"/>
                  </a:lnTo>
                  <a:close/>
                </a:path>
                <a:path w="270510" h="97155">
                  <a:moveTo>
                    <a:pt x="0" y="0"/>
                  </a:moveTo>
                  <a:lnTo>
                    <a:pt x="0" y="0"/>
                  </a:lnTo>
                </a:path>
                <a:path w="270510" h="97155">
                  <a:moveTo>
                    <a:pt x="270129" y="97155"/>
                  </a:moveTo>
                  <a:lnTo>
                    <a:pt x="270129" y="97155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3053048" y="3060596"/>
            <a:ext cx="4465058" cy="443321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>
              <a:spcBef>
                <a:spcPts val="8"/>
              </a:spcBef>
            </a:pPr>
            <a:endParaRPr sz="1110" dirty="0">
              <a:latin typeface="Arial MT"/>
              <a:cs typeface="Arial MT"/>
            </a:endParaRPr>
          </a:p>
          <a:p>
            <a:pPr marL="20136" marR="179205"/>
            <a:r>
              <a:rPr sz="793" spc="24" dirty="0">
                <a:latin typeface="Arial MT"/>
                <a:cs typeface="Arial MT"/>
              </a:rPr>
              <a:t>The </a:t>
            </a:r>
            <a:r>
              <a:rPr sz="793" spc="16" dirty="0">
                <a:solidFill>
                  <a:srgbClr val="6600CC"/>
                </a:solidFill>
                <a:latin typeface="Arial MT"/>
                <a:cs typeface="Arial MT"/>
              </a:rPr>
              <a:t>feature </a:t>
            </a:r>
            <a:r>
              <a:rPr sz="793" spc="24" dirty="0">
                <a:solidFill>
                  <a:srgbClr val="6600CC"/>
                </a:solidFill>
                <a:latin typeface="Arial MT"/>
                <a:cs typeface="Arial MT"/>
              </a:rPr>
              <a:t>extraction </a:t>
            </a:r>
            <a:r>
              <a:rPr sz="793" spc="24" dirty="0">
                <a:latin typeface="Arial MT"/>
                <a:cs typeface="Arial MT"/>
              </a:rPr>
              <a:t>phase </a:t>
            </a:r>
            <a:r>
              <a:rPr sz="793" spc="32" dirty="0">
                <a:latin typeface="Arial MT"/>
                <a:cs typeface="Arial MT"/>
              </a:rPr>
              <a:t>may </a:t>
            </a:r>
            <a:r>
              <a:rPr sz="793" spc="24" dirty="0">
                <a:latin typeface="Arial MT"/>
                <a:cs typeface="Arial MT"/>
              </a:rPr>
              <a:t>be </a:t>
            </a:r>
            <a:r>
              <a:rPr sz="793" spc="16" dirty="0">
                <a:latin typeface="Arial MT"/>
                <a:cs typeface="Arial MT"/>
              </a:rPr>
              <a:t>part of </a:t>
            </a:r>
            <a:r>
              <a:rPr sz="793" spc="24" dirty="0">
                <a:latin typeface="Arial MT"/>
                <a:cs typeface="Arial MT"/>
              </a:rPr>
              <a:t>the </a:t>
            </a:r>
            <a:r>
              <a:rPr sz="793" spc="-198" dirty="0">
                <a:latin typeface="Arial MT"/>
                <a:cs typeface="Arial MT"/>
              </a:rPr>
              <a:t> </a:t>
            </a:r>
            <a:r>
              <a:rPr sz="793" spc="24" dirty="0">
                <a:latin typeface="Arial MT"/>
                <a:cs typeface="Arial MT"/>
              </a:rPr>
              <a:t>machine</a:t>
            </a:r>
            <a:r>
              <a:rPr sz="793" spc="16" dirty="0">
                <a:latin typeface="Arial MT"/>
                <a:cs typeface="Arial MT"/>
              </a:rPr>
              <a:t> learning </a:t>
            </a:r>
            <a:r>
              <a:rPr sz="793" spc="24" dirty="0">
                <a:latin typeface="Arial MT"/>
                <a:cs typeface="Arial MT"/>
              </a:rPr>
              <a:t>algorithm</a:t>
            </a:r>
            <a:r>
              <a:rPr sz="793" spc="16" dirty="0">
                <a:latin typeface="Arial MT"/>
                <a:cs typeface="Arial MT"/>
              </a:rPr>
              <a:t> </a:t>
            </a:r>
            <a:r>
              <a:rPr sz="793" spc="8" dirty="0">
                <a:latin typeface="Arial MT"/>
                <a:cs typeface="Arial MT"/>
              </a:rPr>
              <a:t>itself</a:t>
            </a:r>
            <a:endParaRPr sz="793" dirty="0">
              <a:latin typeface="Arial MT"/>
              <a:cs typeface="Arial MT"/>
            </a:endParaRPr>
          </a:p>
          <a:p>
            <a:pPr marL="20136" marR="8053">
              <a:spcBef>
                <a:spcPts val="16"/>
              </a:spcBef>
            </a:pPr>
            <a:endParaRPr sz="793" dirty="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728020" y="4577389"/>
            <a:ext cx="872508" cy="410466"/>
          </a:xfrm>
          <a:prstGeom prst="rect">
            <a:avLst/>
          </a:prstGeom>
        </p:spPr>
        <p:txBody>
          <a:bodyPr vert="horz" wrap="square" lIns="0" tIns="31211" rIns="0" bIns="0" rtlCol="0">
            <a:spAutoFit/>
          </a:bodyPr>
          <a:lstStyle/>
          <a:p>
            <a:pPr marL="20136" marR="8053">
              <a:lnSpc>
                <a:spcPct val="96800"/>
              </a:lnSpc>
              <a:spcBef>
                <a:spcPts val="246"/>
              </a:spcBef>
            </a:pPr>
            <a:r>
              <a:rPr sz="1269" spc="24" dirty="0">
                <a:solidFill>
                  <a:srgbClr val="FF0000"/>
                </a:solidFill>
                <a:latin typeface="Arial MT"/>
                <a:cs typeface="Arial MT"/>
              </a:rPr>
              <a:t>Pred</a:t>
            </a:r>
            <a:r>
              <a:rPr sz="1269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1269" spc="24" dirty="0">
                <a:solidFill>
                  <a:srgbClr val="FF0000"/>
                </a:solidFill>
                <a:latin typeface="Arial MT"/>
                <a:cs typeface="Arial MT"/>
              </a:rPr>
              <a:t>c</a:t>
            </a:r>
            <a:r>
              <a:rPr sz="1269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1269" spc="16" dirty="0">
                <a:solidFill>
                  <a:srgbClr val="FF0000"/>
                </a:solidFill>
                <a:latin typeface="Arial MT"/>
                <a:cs typeface="Arial MT"/>
              </a:rPr>
              <a:t>ed  Label</a:t>
            </a:r>
            <a:endParaRPr sz="1269" dirty="0">
              <a:solidFill>
                <a:srgbClr val="FF0000"/>
              </a:solidFill>
              <a:latin typeface="Arial MT"/>
              <a:cs typeface="Arial MT"/>
            </a:endParaRPr>
          </a:p>
        </p:txBody>
      </p:sp>
      <p:sp>
        <p:nvSpPr>
          <p:cNvPr id="71" name="Rounded Rectangle 28">
            <a:extLst>
              <a:ext uri="{FF2B5EF4-FFF2-40B4-BE49-F238E27FC236}">
                <a16:creationId xmlns:a16="http://schemas.microsoft.com/office/drawing/2014/main" id="{C0A4E9D2-DFBC-35D1-9C25-4426601BCA8B}"/>
              </a:ext>
            </a:extLst>
          </p:cNvPr>
          <p:cNvSpPr/>
          <p:nvPr/>
        </p:nvSpPr>
        <p:spPr bwMode="auto">
          <a:xfrm>
            <a:off x="9600528" y="4865805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  <a:ea typeface="ＭＳ Ｐゴシック" charset="0"/>
              </a:rPr>
              <a:t>Dog=1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35536A94-0A9D-3CFD-5D6D-C3502BF81EE3}"/>
              </a:ext>
            </a:extLst>
          </p:cNvPr>
          <p:cNvSpPr/>
          <p:nvPr/>
        </p:nvSpPr>
        <p:spPr bwMode="auto">
          <a:xfrm>
            <a:off x="9590538" y="4404933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  <a:ea typeface="ＭＳ Ｐゴシック" charset="0"/>
              </a:rPr>
              <a:t>Cat=0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CFBC5E4D-F7CA-E3DB-C3E1-9DDC2F8C03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9812" y="5031413"/>
            <a:ext cx="650168" cy="48699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82A7F4E-753E-1033-692B-7782E4C9EC83}"/>
              </a:ext>
            </a:extLst>
          </p:cNvPr>
          <p:cNvSpPr txBox="1"/>
          <p:nvPr/>
        </p:nvSpPr>
        <p:spPr>
          <a:xfrm>
            <a:off x="3553489" y="3234352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650374" algn="r">
              <a:spcBef>
                <a:spcPts val="222"/>
              </a:spcBef>
            </a:pPr>
            <a:r>
              <a:rPr lang="en-US" sz="800" spc="24" dirty="0">
                <a:latin typeface="Arial MT"/>
                <a:cs typeface="Arial MT"/>
              </a:rPr>
              <a:t>“cat”</a:t>
            </a:r>
            <a:endParaRPr lang="en-US" sz="800" dirty="0">
              <a:latin typeface="Arial MT"/>
              <a:cs typeface="Arial MT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466CC2B-C5EC-D107-81AA-B96FD0FD9BFB}"/>
              </a:ext>
            </a:extLst>
          </p:cNvPr>
          <p:cNvSpPr txBox="1"/>
          <p:nvPr/>
        </p:nvSpPr>
        <p:spPr>
          <a:xfrm>
            <a:off x="7691206" y="356147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spc="24" dirty="0">
                <a:latin typeface="Arial MT"/>
                <a:cs typeface="Arial MT"/>
              </a:rPr>
              <a:t>Training</a:t>
            </a:r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5D3674D-A9F4-2E14-A614-D16C5D432666}"/>
              </a:ext>
            </a:extLst>
          </p:cNvPr>
          <p:cNvSpPr txBox="1"/>
          <p:nvPr/>
        </p:nvSpPr>
        <p:spPr>
          <a:xfrm>
            <a:off x="6060961" y="4874050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spc="24" dirty="0">
                <a:latin typeface="Arial MT"/>
                <a:cs typeface="Arial MT"/>
              </a:rPr>
              <a:t>Production /</a:t>
            </a:r>
          </a:p>
          <a:p>
            <a:r>
              <a:rPr lang="en-US" sz="1200" spc="24" dirty="0">
                <a:latin typeface="Arial MT"/>
                <a:cs typeface="Arial MT"/>
              </a:rPr>
              <a:t>Testing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4112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10968</TotalTime>
  <Words>2936</Words>
  <Application>Microsoft Office PowerPoint</Application>
  <PresentationFormat>Widescreen</PresentationFormat>
  <Paragraphs>610</Paragraphs>
  <Slides>57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74" baseType="lpstr">
      <vt:lpstr>SimSun</vt:lpstr>
      <vt:lpstr>Aptos Narrow</vt:lpstr>
      <vt:lpstr>Arial</vt:lpstr>
      <vt:lpstr>Arial MT</vt:lpstr>
      <vt:lpstr>Arial Narrow</vt:lpstr>
      <vt:lpstr>Calibri</vt:lpstr>
      <vt:lpstr>Calibri Light</vt:lpstr>
      <vt:lpstr>Cambria Math</vt:lpstr>
      <vt:lpstr>JetBrains Mono</vt:lpstr>
      <vt:lpstr>Palatino</vt:lpstr>
      <vt:lpstr>Symbol</vt:lpstr>
      <vt:lpstr>Tahoma</vt:lpstr>
      <vt:lpstr>Times New Roman</vt:lpstr>
      <vt:lpstr>Wingdings</vt:lpstr>
      <vt:lpstr>Office Theme</vt:lpstr>
      <vt:lpstr>Bitmap Image</vt:lpstr>
      <vt:lpstr>PBrush</vt:lpstr>
      <vt:lpstr>Advanced Techniques with  Large Language Models   Lecture 1</vt:lpstr>
      <vt:lpstr>Topics covered in this course</vt:lpstr>
      <vt:lpstr>Course Overview</vt:lpstr>
      <vt:lpstr>Grading</vt:lpstr>
      <vt:lpstr>PowerPoint Presentation</vt:lpstr>
      <vt:lpstr>Learning vs Programing</vt:lpstr>
      <vt:lpstr>Learning vs Programming - Example</vt:lpstr>
      <vt:lpstr>PowerPoint Presentation</vt:lpstr>
      <vt:lpstr>A Typical Supervised Learning</vt:lpstr>
      <vt:lpstr>Supervised Learning</vt:lpstr>
      <vt:lpstr>Problem Statement</vt:lpstr>
      <vt:lpstr>K Nearest Neighbor (KNN)</vt:lpstr>
      <vt:lpstr>Example of Nearest Neighbors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Under-fitting vs Over-fitting</vt:lpstr>
      <vt:lpstr>Avoid Overfitting</vt:lpstr>
      <vt:lpstr>Train / Test/ Validation </vt:lpstr>
      <vt:lpstr>Splitting Train and Test data</vt:lpstr>
      <vt:lpstr>Some Supervised Approaches</vt:lpstr>
      <vt:lpstr>Unsupervised Learning</vt:lpstr>
      <vt:lpstr>A Typical Unsupervised Learning</vt:lpstr>
      <vt:lpstr>Loss Function in Supervised vs Unsupervised</vt:lpstr>
      <vt:lpstr>Some Unsupervised Approaches</vt:lpstr>
      <vt:lpstr>Clustering</vt:lpstr>
      <vt:lpstr>Similarity vs. Distance</vt:lpstr>
      <vt:lpstr>K-Means Clustering Algorithm </vt:lpstr>
      <vt:lpstr>PowerPoint Presentation</vt:lpstr>
      <vt:lpstr>Sample of K-means with two cluster</vt:lpstr>
      <vt:lpstr>Local Optimal Problem </vt:lpstr>
      <vt:lpstr>K-means Characteristics</vt:lpstr>
      <vt:lpstr>Data Pre-processing for Clustering</vt:lpstr>
      <vt:lpstr>Impute Missing Data</vt:lpstr>
      <vt:lpstr>Types of Missing Data</vt:lpstr>
      <vt:lpstr>Multiple Imputation with Chained Equations</vt:lpstr>
      <vt:lpstr>Outliers</vt:lpstr>
      <vt:lpstr>Identifying Outliers using Boxplots</vt:lpstr>
      <vt:lpstr>PowerPoint Presentation</vt:lpstr>
      <vt:lpstr>Addressing Outliers</vt:lpstr>
      <vt:lpstr>PowerPoint Presentation</vt:lpstr>
      <vt:lpstr>PowerPoint Presentation</vt:lpstr>
      <vt:lpstr>Semi Supervised</vt:lpstr>
      <vt:lpstr>Reinforcement Learning</vt:lpstr>
      <vt:lpstr>PowerPoint Presentation</vt:lpstr>
      <vt:lpstr>PowerPoint Presentation</vt:lpstr>
      <vt:lpstr>Visualization- Distribution</vt:lpstr>
      <vt:lpstr>Visualization- Noises and Outliers</vt:lpstr>
      <vt:lpstr>Visualization - Correlations</vt:lpstr>
      <vt:lpstr>Predictive Analytics - White-box vs. Black-box ML</vt:lpstr>
      <vt:lpstr>Predictive Analytics - White-box Models</vt:lpstr>
      <vt:lpstr>Predictive Analytics - Black-box Model </vt:lpstr>
      <vt:lpstr>Explainability</vt:lpstr>
      <vt:lpstr>Explainability – Health Data</vt:lpstr>
      <vt:lpstr>Assignment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Abdolreza Mosaddegh</cp:lastModifiedBy>
  <cp:revision>198</cp:revision>
  <dcterms:created xsi:type="dcterms:W3CDTF">2023-12-26T07:54:20Z</dcterms:created>
  <dcterms:modified xsi:type="dcterms:W3CDTF">2024-09-09T18:10:50Z</dcterms:modified>
</cp:coreProperties>
</file>